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31"/>
    <p:restoredTop sz="95416"/>
  </p:normalViewPr>
  <p:slideViewPr>
    <p:cSldViewPr snapToGrid="0" snapToObjects="1">
      <p:cViewPr varScale="1">
        <p:scale>
          <a:sx n="76" d="100"/>
          <a:sy n="76" d="100"/>
        </p:scale>
        <p:origin x="21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2">
            <a:lumMod val="75000"/>
          </a:schemeClr>
        </a:solidFill>
      </dgm:spPr>
      <dgm:t>
        <a:bodyPr/>
        <a:lstStyle/>
        <a:p>
          <a:pPr rtl="0"/>
          <a:r>
            <a:rPr lang="en-US" dirty="0">
              <a:latin typeface="Corbel" panose="020B0503020204020204" pitchFamily="34" charset="0"/>
            </a:rPr>
            <a:t>Performance Gap: Information</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2">
            <a:lumMod val="60000"/>
            <a:lumOff val="40000"/>
          </a:schemeClr>
        </a:solidFill>
      </dgm:spPr>
      <dgm:t>
        <a:bodyPr/>
        <a:lstStyle/>
        <a:p>
          <a:pPr>
            <a:buNone/>
          </a:pPr>
          <a:r>
            <a:rPr lang="en-US" b="1" dirty="0">
              <a:latin typeface="Corbel" panose="020B0503020204020204" pitchFamily="34" charset="0"/>
            </a:rPr>
            <a:t>Target: Parents</a:t>
          </a:r>
        </a:p>
        <a:p>
          <a:pPr>
            <a:buNone/>
          </a:pPr>
          <a:r>
            <a:rPr lang="en-US" b="1" dirty="0">
              <a:latin typeface="Corbel" panose="020B0503020204020204" pitchFamily="34" charset="0"/>
            </a:rPr>
            <a:t>Phase: Indifferent </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2">
            <a:lumMod val="40000"/>
            <a:lumOff val="60000"/>
          </a:schemeClr>
        </a:solidFill>
      </dgm:spPr>
      <dgm:t>
        <a:bodyPr/>
        <a:lstStyle/>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600" dirty="0">
              <a:latin typeface="Corbel" panose="020B0503020204020204" pitchFamily="34" charset="0"/>
            </a:rPr>
            <a:t>Not just newcomers, but all </a:t>
          </a:r>
          <a:r>
            <a:rPr lang="en-US" sz="1600" dirty="0" err="1">
              <a:latin typeface="Corbel" panose="020B0503020204020204" pitchFamily="34" charset="0"/>
            </a:rPr>
            <a:t>Montrealers</a:t>
          </a:r>
          <a:r>
            <a:rPr lang="en-US" sz="1600" dirty="0">
              <a:latin typeface="Corbel" panose="020B0503020204020204" pitchFamily="34" charset="0"/>
            </a:rPr>
            <a:t> need to know and understand how the educational system  works and what is available</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b="1" dirty="0">
              <a:latin typeface="Corbel" panose="020B0503020204020204" pitchFamily="34" charset="0"/>
            </a:rPr>
            <a:t>Performance Objective</a:t>
          </a:r>
          <a:r>
            <a:rPr lang="en-US" dirty="0">
              <a:latin typeface="Corbel" panose="020B0503020204020204" pitchFamily="34" charset="0"/>
            </a:rPr>
            <a:t>: </a:t>
          </a:r>
          <a:r>
            <a:rPr lang="en-CA" dirty="0"/>
            <a:t>Define </a:t>
          </a:r>
          <a:r>
            <a:rPr lang="fr-CA" dirty="0" err="1"/>
            <a:t>Educational</a:t>
          </a:r>
          <a:r>
            <a:rPr lang="fr-CA" dirty="0"/>
            <a:t> options in </a:t>
          </a:r>
          <a:r>
            <a:rPr lang="fr-CA" dirty="0" err="1"/>
            <a:t>Montreal</a:t>
          </a:r>
          <a:r>
            <a:rPr lang="fr-CA" dirty="0"/>
            <a:t>, </a:t>
          </a:r>
          <a:r>
            <a:rPr lang="fr-CA" dirty="0" err="1"/>
            <a:t>including</a:t>
          </a:r>
          <a:r>
            <a:rPr lang="fr-CA" dirty="0"/>
            <a:t> </a:t>
          </a:r>
          <a:r>
            <a:rPr lang="fr-CA" dirty="0" err="1"/>
            <a:t>their</a:t>
          </a:r>
          <a:r>
            <a:rPr lang="fr-CA" dirty="0"/>
            <a:t> </a:t>
          </a:r>
          <a:r>
            <a:rPr lang="fr-CA" dirty="0" err="1"/>
            <a:t>historical</a:t>
          </a:r>
          <a:r>
            <a:rPr lang="fr-CA" dirty="0"/>
            <a:t> and </a:t>
          </a:r>
          <a:r>
            <a:rPr lang="fr-CA" dirty="0" err="1"/>
            <a:t>legal</a:t>
          </a:r>
          <a:r>
            <a:rPr lang="fr-CA" dirty="0"/>
            <a:t> </a:t>
          </a:r>
          <a:r>
            <a:rPr lang="fr-CA" dirty="0" err="1"/>
            <a:t>underpinnings</a:t>
          </a:r>
          <a:endParaRPr lang="en-US" dirty="0">
            <a:latin typeface="Corbel" panose="020B0503020204020204" pitchFamily="34" charset="0"/>
          </a:endParaRP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2"/>
        </a:solidFill>
      </dgm:spPr>
      <dgm:t>
        <a:bodyPr/>
        <a:lstStyle/>
        <a:p>
          <a:pPr rtl="0"/>
          <a:r>
            <a:rPr lang="en-US" sz="1600" b="1" dirty="0">
              <a:latin typeface="Corbel" panose="020B0503020204020204" pitchFamily="34" charset="0"/>
            </a:rPr>
            <a:t>Communication Medium</a:t>
          </a:r>
          <a:r>
            <a:rPr lang="en-US" sz="1600" dirty="0">
              <a:latin typeface="Corbel" panose="020B0503020204020204" pitchFamily="34" charset="0"/>
            </a:rPr>
            <a:t>: </a:t>
          </a:r>
        </a:p>
        <a:p>
          <a:pPr rtl="0"/>
          <a:r>
            <a:rPr lang="en-US" sz="1600" dirty="0">
              <a:latin typeface="Corbel" panose="020B0503020204020204" pitchFamily="34" charset="0"/>
            </a:rPr>
            <a:t>Written in a printed brochure as well as presented in an online kind of slide presentation so that it is accessible to more people</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Expectations:</a:t>
          </a: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B9F26CB0-4E6B-714C-BBC7-0DD502A4E9C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Understand what types of options are available and where to start</a:t>
          </a:r>
        </a:p>
      </dgm:t>
    </dgm:pt>
    <dgm:pt modelId="{38595872-554D-3148-8115-9A9BC95C5E61}" type="parTrans" cxnId="{981039F8-264A-2A4D-9042-324CF162BA2C}">
      <dgm:prSet/>
      <dgm:spPr/>
      <dgm:t>
        <a:bodyPr/>
        <a:lstStyle/>
        <a:p>
          <a:endParaRPr lang="en-US"/>
        </a:p>
      </dgm:t>
    </dgm:pt>
    <dgm:pt modelId="{3B47278E-908A-C648-B7D1-91B43DCFD828}" type="sibTrans" cxnId="{981039F8-264A-2A4D-9042-324CF162BA2C}">
      <dgm:prSet/>
      <dgm:spPr/>
      <dgm:t>
        <a:bodyPr/>
        <a:lstStyle/>
        <a:p>
          <a:endParaRPr lang="en-US"/>
        </a:p>
      </dgm:t>
    </dgm:pt>
    <dgm:pt modelId="{D981A997-B3FC-FC47-9DBA-1E1A2C235E22}">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E491C352-A38D-3B49-98EE-35292DB8EC4B}" type="parTrans" cxnId="{26B46009-F13D-FB42-9E16-0E0C400710D3}">
      <dgm:prSet/>
      <dgm:spPr/>
      <dgm:t>
        <a:bodyPr/>
        <a:lstStyle/>
        <a:p>
          <a:endParaRPr lang="en-US"/>
        </a:p>
      </dgm:t>
    </dgm:pt>
    <dgm:pt modelId="{0586B40A-A798-A04E-B42E-DED42AC9DCEF}" type="sibTrans" cxnId="{26B46009-F13D-FB42-9E16-0E0C400710D3}">
      <dgm:prSet/>
      <dgm:spPr/>
      <dgm:t>
        <a:bodyPr/>
        <a:lstStyle/>
        <a:p>
          <a:endParaRPr lang="en-US"/>
        </a:p>
      </dgm:t>
    </dgm:pt>
    <dgm:pt modelId="{B305227B-E264-1F46-8266-D670EC636C53}">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How many were viewed online and how many printed ones were distributed</a:t>
          </a:r>
        </a:p>
      </dgm:t>
    </dgm:pt>
    <dgm:pt modelId="{CF92A3E8-3EB5-6643-A443-0EFCAA1EC2F5}" type="parTrans" cxnId="{D30BAB3C-30DE-FE43-9B44-56E189BBFF14}">
      <dgm:prSet/>
      <dgm:spPr/>
      <dgm:t>
        <a:bodyPr/>
        <a:lstStyle/>
        <a:p>
          <a:endParaRPr lang="en-US"/>
        </a:p>
      </dgm:t>
    </dgm:pt>
    <dgm:pt modelId="{0782748A-706D-6540-B31A-EE24558369A8}" type="sibTrans" cxnId="{D30BAB3C-30DE-FE43-9B44-56E189BBFF14}">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lack of a resource or basic documents that outlines the most basic characteristics and context of education</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endParaRPr lang="en-US" sz="1600" b="1" dirty="0">
            <a:latin typeface="Corbel" panose="020B0503020204020204" pitchFamily="34" charset="0"/>
          </a:endParaRP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7191" custScaleY="157811" custLinFactNeighborX="90593" custLinFactNeighborY="28333"/>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40701" custLinFactNeighborY="-9578">
        <dgm:presLayoutVars>
          <dgm:chMax val="1"/>
          <dgm:bulletEnabled val="1"/>
        </dgm:presLayoutVars>
      </dgm:prSet>
      <dgm:spPr/>
    </dgm:pt>
    <dgm:pt modelId="{AA2C9715-1C49-124E-98EC-6E4603EA7D93}" type="pres">
      <dgm:prSet presAssocID="{0DE3C4D4-4793-CF44-9C15-21F9E07C076C}" presName="quadrant2" presStyleLbl="node1" presStyleIdx="1" presStyleCnt="4" custScaleX="176046" custScaleY="139929" custLinFactNeighborX="24965" custLinFactNeighborY="-9578">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23558" custLinFactNeighborY="18597">
        <dgm:presLayoutVars>
          <dgm:chMax val="1"/>
          <dgm:bulletEnabled val="1"/>
        </dgm:presLayoutVars>
      </dgm:prSet>
      <dgm:spPr/>
    </dgm:pt>
    <dgm:pt modelId="{F332CBED-898E-684D-BDA3-99226DDE14AC}" type="pres">
      <dgm:prSet presAssocID="{0DE3C4D4-4793-CF44-9C15-21F9E07C076C}" presName="quadrant4" presStyleLbl="node1" presStyleIdx="3" presStyleCnt="4" custScaleX="168558" custScaleY="125893" custLinFactNeighborX="-42594" custLinFactNeighborY="14681">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64DDA002-2302-1846-8DE2-C815C34315D8}" type="presOf" srcId="{7DE172E2-CB46-904E-B0D9-07DCE8DB5382}" destId="{66878DF1-E23B-E74E-B68A-1BBFD0209D61}" srcOrd="0" destOrd="0" presId="urn:microsoft.com/office/officeart/2005/8/layout/cycle4"/>
    <dgm:cxn modelId="{26B46009-F13D-FB42-9E16-0E0C400710D3}" srcId="{738ECD6C-D309-BD40-892B-120882B4A447}" destId="{D981A997-B3FC-FC47-9DBA-1E1A2C235E22}" srcOrd="3" destOrd="0" parTransId="{E491C352-A38D-3B49-98EE-35292DB8EC4B}" sibTransId="{0586B40A-A798-A04E-B42E-DED42AC9DCEF}"/>
    <dgm:cxn modelId="{67A5FB0C-ECE7-1D4B-950D-52658098DF8A}" srcId="{76E658F6-7065-E14B-977F-8DF4A5D6F061}" destId="{E01EC7CA-489C-C24E-93AE-DE580C7E8B2B}" srcOrd="0" destOrd="0" parTransId="{156ABB84-E1F3-FF4C-85BA-0235970BED83}" sibTransId="{65D52C04-6198-6D4B-8721-D17229D6BA6D}"/>
    <dgm:cxn modelId="{FAA8800D-004B-984B-AB23-0F002E1AE8FA}" type="presOf" srcId="{76E658F6-7065-E14B-977F-8DF4A5D6F061}" destId="{315A2D6A-5C8E-2D4D-91CA-ABFC6A2E4334}" srcOrd="0" destOrd="0" presId="urn:microsoft.com/office/officeart/2005/8/layout/cycle4"/>
    <dgm:cxn modelId="{326B6B16-A3D9-7B4E-B550-DBCF551FBB4C}" type="presOf" srcId="{0DE3C4D4-4793-CF44-9C15-21F9E07C076C}" destId="{7BEACA02-0D32-D14E-ABD6-ECA783836073}" srcOrd="0" destOrd="0"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8A9FA329-EC39-724A-81EE-C426F1549024}" type="presOf" srcId="{738ECD6C-D309-BD40-892B-120882B4A447}" destId="{AA2C9715-1C49-124E-98EC-6E4603EA7D93}" srcOrd="0" destOrd="0" presId="urn:microsoft.com/office/officeart/2005/8/layout/cycle4"/>
    <dgm:cxn modelId="{D30BAB3C-30DE-FE43-9B44-56E189BBFF14}" srcId="{738ECD6C-D309-BD40-892B-120882B4A447}" destId="{B305227B-E264-1F46-8266-D670EC636C53}" srcOrd="4" destOrd="0" parTransId="{CF92A3E8-3EB5-6643-A443-0EFCAA1EC2F5}" sibTransId="{0782748A-706D-6540-B31A-EE24558369A8}"/>
    <dgm:cxn modelId="{A49D4441-6938-BA44-974D-DF61EB036EBE}" type="presOf" srcId="{B9F26CB0-4E6B-714C-BBC7-0DD502A4E9C9}" destId="{DED34793-7C2A-8A47-955B-C5C0A91B8244}" srcOrd="1" destOrd="1" presId="urn:microsoft.com/office/officeart/2005/8/layout/cycle4"/>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4A17E76E-BA17-FD41-9146-42DA006A47F8}" type="presOf" srcId="{D981A997-B3FC-FC47-9DBA-1E1A2C235E22}" destId="{DED34793-7C2A-8A47-955B-C5C0A91B8244}" srcOrd="1" destOrd="3" presId="urn:microsoft.com/office/officeart/2005/8/layout/cycle4"/>
    <dgm:cxn modelId="{65A6437A-B31C-1D47-B4E9-9666C5B7F62C}" type="presOf" srcId="{189A0195-405F-F94B-AD6D-E6A4D7979C17}" destId="{DED34793-7C2A-8A47-955B-C5C0A91B8244}" srcOrd="1" destOrd="2" presId="urn:microsoft.com/office/officeart/2005/8/layout/cycle4"/>
    <dgm:cxn modelId="{0BFF3B7D-75C1-DD4E-B0D8-E1DF5C14A051}" type="presOf" srcId="{C211AB74-3BD9-564D-B23E-2C11D97BA469}" destId="{DED34793-7C2A-8A47-955B-C5C0A91B8244}" srcOrd="1" destOrd="0" presId="urn:microsoft.com/office/officeart/2005/8/layout/cycle4"/>
    <dgm:cxn modelId="{EC408D7F-5146-EC48-8051-52BC642463F7}" type="presOf" srcId="{D981A997-B3FC-FC47-9DBA-1E1A2C235E22}" destId="{A7EB0887-B9BF-8644-BD7A-BF49A6C1E988}" srcOrd="0" destOrd="3"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2"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B27791A4-1C3A-6D44-A2BC-CCDA4FE991ED}" type="presOf" srcId="{B9F26CB0-4E6B-714C-BBC7-0DD502A4E9C9}" destId="{A7EB0887-B9BF-8644-BD7A-BF49A6C1E988}" srcOrd="0" destOrd="1" presId="urn:microsoft.com/office/officeart/2005/8/layout/cycle4"/>
    <dgm:cxn modelId="{92A563A9-97D6-D14C-ACFA-51340F20A1FA}" srcId="{0DE3C4D4-4793-CF44-9C15-21F9E07C076C}" destId="{44F8C1C0-54AC-4046-8334-1BD4410287FE}" srcOrd="2" destOrd="0" parTransId="{D2F5B665-3E64-C442-B6DF-FB3A0CE52842}" sibTransId="{549FE0D4-EBFC-5B4D-A037-6BF726A43671}"/>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2" destOrd="0" parTransId="{5B5A19E2-B4D9-1C41-91FE-77ECF4F25531}" sibTransId="{E0480546-FCDD-6147-BF97-DBF6E6E4F4C1}"/>
    <dgm:cxn modelId="{86E5DBCC-04F8-1F4E-87A0-EDA58E150109}" type="presOf" srcId="{44F8C1C0-54AC-4046-8334-1BD4410287FE}" destId="{560E9136-2DFF-C146-A767-8AC83E97663E}" srcOrd="0" destOrd="0" presId="urn:microsoft.com/office/officeart/2005/8/layout/cycle4"/>
    <dgm:cxn modelId="{21EE64D3-E88F-5040-A4EE-D58ADF904025}" type="presOf" srcId="{F160F84C-4B75-9C4D-BA52-871861B745DA}" destId="{2795E6B2-E166-DE46-A27C-339A52E98218}" srcOrd="1" destOrd="2" presId="urn:microsoft.com/office/officeart/2005/8/layout/cycle4"/>
    <dgm:cxn modelId="{C40614D4-3357-114A-938C-5C3BCAF5F0BD}" type="presOf" srcId="{B305227B-E264-1F46-8266-D670EC636C53}" destId="{DED34793-7C2A-8A47-955B-C5C0A91B8244}" srcOrd="1" destOrd="4" presId="urn:microsoft.com/office/officeart/2005/8/layout/cycle4"/>
    <dgm:cxn modelId="{ECD649D9-DDE9-AE4C-A35D-8318C901A03E}" type="presOf" srcId="{C211AB74-3BD9-564D-B23E-2C11D97BA469}" destId="{A7EB0887-B9BF-8644-BD7A-BF49A6C1E988}" srcOrd="0" destOrd="0"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981039F8-264A-2A4D-9042-324CF162BA2C}" srcId="{738ECD6C-D309-BD40-892B-120882B4A447}" destId="{B9F26CB0-4E6B-714C-BBC7-0DD502A4E9C9}" srcOrd="1" destOrd="0" parTransId="{38595872-554D-3148-8115-9A9BC95C5E61}" sibTransId="{3B47278E-908A-C648-B7D1-91B43DCFD828}"/>
    <dgm:cxn modelId="{653D56FC-4939-5344-8ACC-0515D5524909}" type="presOf" srcId="{F160F84C-4B75-9C4D-BA52-871861B745DA}" destId="{7C7B3AB3-710E-A442-B567-6DED056F1396}" srcOrd="0" destOrd="2" presId="urn:microsoft.com/office/officeart/2005/8/layout/cycle4"/>
    <dgm:cxn modelId="{7D947DFE-CD1E-914E-A262-6B2929DCA289}" type="presOf" srcId="{B305227B-E264-1F46-8266-D670EC636C53}" destId="{A7EB0887-B9BF-8644-BD7A-BF49A6C1E988}" srcOrd="0" destOrd="4"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3">
            <a:lumMod val="75000"/>
          </a:schemeClr>
        </a:solidFill>
      </dgm:spPr>
      <dgm:t>
        <a:bodyPr/>
        <a:lstStyle/>
        <a:p>
          <a:pPr rtl="0"/>
          <a:r>
            <a:rPr lang="en-US" dirty="0">
              <a:latin typeface="Corbel" panose="020B0503020204020204" pitchFamily="34" charset="0"/>
            </a:rPr>
            <a:t>Performance Gap: Information</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3">
            <a:lumMod val="60000"/>
            <a:lumOff val="40000"/>
          </a:schemeClr>
        </a:solidFill>
      </dgm:spPr>
      <dgm:t>
        <a:bodyPr/>
        <a:lstStyle/>
        <a:p>
          <a:pPr>
            <a:buNone/>
          </a:pPr>
          <a:r>
            <a:rPr lang="en-US" b="1" dirty="0">
              <a:latin typeface="Corbel" panose="020B0503020204020204" pitchFamily="34" charset="0"/>
            </a:rPr>
            <a:t>Target: Parents</a:t>
          </a:r>
        </a:p>
        <a:p>
          <a:pPr>
            <a:buNone/>
          </a:pPr>
          <a:r>
            <a:rPr lang="en-US" b="1" dirty="0">
              <a:latin typeface="Corbel" panose="020B0503020204020204" pitchFamily="34" charset="0"/>
            </a:rPr>
            <a:t>Phase: Newbies </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3">
            <a:lumMod val="40000"/>
            <a:lumOff val="60000"/>
          </a:schemeClr>
        </a:solidFill>
      </dgm:spPr>
      <dgm:t>
        <a:bodyPr/>
        <a:lstStyle/>
        <a:p>
          <a:pPr rtl="0"/>
          <a:endParaRPr lang="en-US" sz="1400" b="1" dirty="0">
            <a:latin typeface="Corbel" panose="020B0503020204020204" pitchFamily="34" charset="0"/>
          </a:endParaRPr>
        </a:p>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600" dirty="0">
              <a:latin typeface="Corbel" panose="020B0503020204020204" pitchFamily="34" charset="0"/>
            </a:rPr>
            <a:t>Parents need support in asking the right  questions and this would not only help them to do that but propose options that correspond to their needs</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b="1" noProof="0" dirty="0">
              <a:latin typeface="Corbel" panose="020B0503020204020204" pitchFamily="34" charset="0"/>
            </a:rPr>
            <a:t>Performance Objective</a:t>
          </a:r>
          <a:r>
            <a:rPr lang="en-CA" noProof="0" dirty="0">
              <a:latin typeface="Corbel" panose="020B0503020204020204" pitchFamily="34" charset="0"/>
            </a:rPr>
            <a:t>: </a:t>
          </a:r>
          <a:r>
            <a:rPr lang="en-CA" noProof="0" dirty="0"/>
            <a:t>Define the child’s and family’s needs, priorities and values</a:t>
          </a:r>
          <a:endParaRPr lang="en-CA" noProof="0" dirty="0">
            <a:latin typeface="Corbel" panose="020B0503020204020204" pitchFamily="34" charset="0"/>
          </a:endParaRP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3"/>
        </a:solidFill>
      </dgm:spPr>
      <dgm:t>
        <a:bodyPr/>
        <a:lstStyle/>
        <a:p>
          <a:pPr rtl="0"/>
          <a:r>
            <a:rPr lang="en-US" sz="1600" b="1" dirty="0">
              <a:latin typeface="Corbel" panose="020B0503020204020204" pitchFamily="34" charset="0"/>
            </a:rPr>
            <a:t>Communication </a:t>
          </a:r>
        </a:p>
        <a:p>
          <a:pPr rtl="0"/>
          <a:r>
            <a:rPr lang="en-US" sz="1400" b="1" dirty="0">
              <a:latin typeface="Corbel" panose="020B0503020204020204" pitchFamily="34" charset="0"/>
            </a:rPr>
            <a:t>Medium</a:t>
          </a:r>
          <a:r>
            <a:rPr lang="en-US" sz="1400" dirty="0">
              <a:latin typeface="Corbel" panose="020B0503020204020204" pitchFamily="34" charset="0"/>
            </a:rPr>
            <a:t>: </a:t>
          </a:r>
        </a:p>
        <a:p>
          <a:pPr rtl="0"/>
          <a:r>
            <a:rPr lang="en-US" sz="1400" dirty="0">
              <a:latin typeface="Corbel" panose="020B0503020204020204" pitchFamily="34" charset="0"/>
            </a:rPr>
            <a:t>Written in a printed brochure as well as online as a type of form that generates results. They may also meet with an “Educational Support” person. Multiple mediums for inclusivity</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Expectations:</a:t>
          </a: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B9F26CB0-4E6B-714C-BBC7-0DD502A4E9C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To ask themselves questions as a family and about their child</a:t>
          </a:r>
        </a:p>
      </dgm:t>
    </dgm:pt>
    <dgm:pt modelId="{38595872-554D-3148-8115-9A9BC95C5E61}" type="parTrans" cxnId="{981039F8-264A-2A4D-9042-324CF162BA2C}">
      <dgm:prSet/>
      <dgm:spPr/>
      <dgm:t>
        <a:bodyPr/>
        <a:lstStyle/>
        <a:p>
          <a:endParaRPr lang="en-US"/>
        </a:p>
      </dgm:t>
    </dgm:pt>
    <dgm:pt modelId="{3B47278E-908A-C648-B7D1-91B43DCFD828}" type="sibTrans" cxnId="{981039F8-264A-2A4D-9042-324CF162BA2C}">
      <dgm:prSet/>
      <dgm:spPr/>
      <dgm:t>
        <a:bodyPr/>
        <a:lstStyle/>
        <a:p>
          <a:endParaRPr lang="en-US"/>
        </a:p>
      </dgm:t>
    </dgm:pt>
    <dgm:pt modelId="{D981A997-B3FC-FC47-9DBA-1E1A2C235E22}">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E491C352-A38D-3B49-98EE-35292DB8EC4B}" type="parTrans" cxnId="{26B46009-F13D-FB42-9E16-0E0C400710D3}">
      <dgm:prSet/>
      <dgm:spPr/>
      <dgm:t>
        <a:bodyPr/>
        <a:lstStyle/>
        <a:p>
          <a:endParaRPr lang="en-US"/>
        </a:p>
      </dgm:t>
    </dgm:pt>
    <dgm:pt modelId="{0586B40A-A798-A04E-B42E-DED42AC9DCEF}" type="sibTrans" cxnId="{26B46009-F13D-FB42-9E16-0E0C400710D3}">
      <dgm:prSet/>
      <dgm:spPr/>
      <dgm:t>
        <a:bodyPr/>
        <a:lstStyle/>
        <a:p>
          <a:endParaRPr lang="en-US"/>
        </a:p>
      </dgm:t>
    </dgm:pt>
    <dgm:pt modelId="{B305227B-E264-1F46-8266-D670EC636C53}">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For those done online:</a:t>
          </a:r>
        </a:p>
      </dgm:t>
    </dgm:pt>
    <dgm:pt modelId="{CF92A3E8-3EB5-6643-A443-0EFCAA1EC2F5}" type="parTrans" cxnId="{D30BAB3C-30DE-FE43-9B44-56E189BBFF14}">
      <dgm:prSet/>
      <dgm:spPr/>
      <dgm:t>
        <a:bodyPr/>
        <a:lstStyle/>
        <a:p>
          <a:endParaRPr lang="en-US"/>
        </a:p>
      </dgm:t>
    </dgm:pt>
    <dgm:pt modelId="{0782748A-706D-6540-B31A-EE24558369A8}" type="sibTrans" cxnId="{D30BAB3C-30DE-FE43-9B44-56E189BBFF14}">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lack of awareness of what the family and child needs, values or is a priority prior to enrollment</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endParaRPr lang="en-US" sz="1600" b="1" dirty="0">
            <a:latin typeface="Corbel" panose="020B0503020204020204" pitchFamily="34" charset="0"/>
          </a:endParaRP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1055781D-1EA9-0641-BDE6-09841FD21728}">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How many were done and how many times certain options were proposed</a:t>
          </a:r>
        </a:p>
      </dgm:t>
    </dgm:pt>
    <dgm:pt modelId="{81616C74-6F6E-814C-B049-0DA668A4E415}" type="parTrans" cxnId="{025B13CE-53A9-7B47-BAD8-E96B0E7F96DB}">
      <dgm:prSet/>
      <dgm:spPr/>
      <dgm:t>
        <a:bodyPr/>
        <a:lstStyle/>
        <a:p>
          <a:endParaRPr lang="en-US"/>
        </a:p>
      </dgm:t>
    </dgm:pt>
    <dgm:pt modelId="{B7AA457B-591F-FE47-827E-B20A42616D58}" type="sibTrans" cxnId="{025B13CE-53A9-7B47-BAD8-E96B0E7F96DB}">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5786" custScaleY="160040" custLinFactX="32330" custLinFactNeighborX="100000" custLinFactNeighborY="39274"/>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30096" custLinFactNeighborY="-9578">
        <dgm:presLayoutVars>
          <dgm:chMax val="1"/>
          <dgm:bulletEnabled val="1"/>
        </dgm:presLayoutVars>
      </dgm:prSet>
      <dgm:spPr/>
    </dgm:pt>
    <dgm:pt modelId="{AA2C9715-1C49-124E-98EC-6E4603EA7D93}" type="pres">
      <dgm:prSet presAssocID="{0DE3C4D4-4793-CF44-9C15-21F9E07C076C}" presName="quadrant2" presStyleLbl="node1" presStyleIdx="1" presStyleCnt="4" custScaleX="176046" custScaleY="139929" custLinFactNeighborX="37338" custLinFactNeighborY="-7810">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36735" custLinFactNeighborY="15945">
        <dgm:presLayoutVars>
          <dgm:chMax val="1"/>
          <dgm:bulletEnabled val="1"/>
        </dgm:presLayoutVars>
      </dgm:prSet>
      <dgm:spPr/>
    </dgm:pt>
    <dgm:pt modelId="{F332CBED-898E-684D-BDA3-99226DDE14AC}" type="pres">
      <dgm:prSet presAssocID="{0DE3C4D4-4793-CF44-9C15-21F9E07C076C}" presName="quadrant4" presStyleLbl="node1" presStyleIdx="3" presStyleCnt="4" custScaleX="151569" custScaleY="125893" custLinFactNeighborX="-21383" custLinFactNeighborY="16858">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F1256A00-2965-4D4D-BD4E-419DE3607DD8}" type="presOf" srcId="{1055781D-1EA9-0641-BDE6-09841FD21728}" destId="{A7EB0887-B9BF-8644-BD7A-BF49A6C1E988}" srcOrd="0" destOrd="5" presId="urn:microsoft.com/office/officeart/2005/8/layout/cycle4"/>
    <dgm:cxn modelId="{64DDA002-2302-1846-8DE2-C815C34315D8}" type="presOf" srcId="{7DE172E2-CB46-904E-B0D9-07DCE8DB5382}" destId="{66878DF1-E23B-E74E-B68A-1BBFD0209D61}" srcOrd="0" destOrd="0" presId="urn:microsoft.com/office/officeart/2005/8/layout/cycle4"/>
    <dgm:cxn modelId="{26B46009-F13D-FB42-9E16-0E0C400710D3}" srcId="{738ECD6C-D309-BD40-892B-120882B4A447}" destId="{D981A997-B3FC-FC47-9DBA-1E1A2C235E22}" srcOrd="3" destOrd="0" parTransId="{E491C352-A38D-3B49-98EE-35292DB8EC4B}" sibTransId="{0586B40A-A798-A04E-B42E-DED42AC9DCEF}"/>
    <dgm:cxn modelId="{67A5FB0C-ECE7-1D4B-950D-52658098DF8A}" srcId="{76E658F6-7065-E14B-977F-8DF4A5D6F061}" destId="{E01EC7CA-489C-C24E-93AE-DE580C7E8B2B}" srcOrd="0" destOrd="0" parTransId="{156ABB84-E1F3-FF4C-85BA-0235970BED83}" sibTransId="{65D52C04-6198-6D4B-8721-D17229D6BA6D}"/>
    <dgm:cxn modelId="{FAA8800D-004B-984B-AB23-0F002E1AE8FA}" type="presOf" srcId="{76E658F6-7065-E14B-977F-8DF4A5D6F061}" destId="{315A2D6A-5C8E-2D4D-91CA-ABFC6A2E4334}" srcOrd="0" destOrd="0" presId="urn:microsoft.com/office/officeart/2005/8/layout/cycle4"/>
    <dgm:cxn modelId="{326B6B16-A3D9-7B4E-B550-DBCF551FBB4C}" type="presOf" srcId="{0DE3C4D4-4793-CF44-9C15-21F9E07C076C}" destId="{7BEACA02-0D32-D14E-ABD6-ECA783836073}" srcOrd="0" destOrd="0"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8A9FA329-EC39-724A-81EE-C426F1549024}" type="presOf" srcId="{738ECD6C-D309-BD40-892B-120882B4A447}" destId="{AA2C9715-1C49-124E-98EC-6E4603EA7D93}" srcOrd="0" destOrd="0" presId="urn:microsoft.com/office/officeart/2005/8/layout/cycle4"/>
    <dgm:cxn modelId="{D30BAB3C-30DE-FE43-9B44-56E189BBFF14}" srcId="{738ECD6C-D309-BD40-892B-120882B4A447}" destId="{B305227B-E264-1F46-8266-D670EC636C53}" srcOrd="4" destOrd="0" parTransId="{CF92A3E8-3EB5-6643-A443-0EFCAA1EC2F5}" sibTransId="{0782748A-706D-6540-B31A-EE24558369A8}"/>
    <dgm:cxn modelId="{A49D4441-6938-BA44-974D-DF61EB036EBE}" type="presOf" srcId="{B9F26CB0-4E6B-714C-BBC7-0DD502A4E9C9}" destId="{DED34793-7C2A-8A47-955B-C5C0A91B8244}" srcOrd="1" destOrd="1" presId="urn:microsoft.com/office/officeart/2005/8/layout/cycle4"/>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4A17E76E-BA17-FD41-9146-42DA006A47F8}" type="presOf" srcId="{D981A997-B3FC-FC47-9DBA-1E1A2C235E22}" destId="{DED34793-7C2A-8A47-955B-C5C0A91B8244}" srcOrd="1" destOrd="3" presId="urn:microsoft.com/office/officeart/2005/8/layout/cycle4"/>
    <dgm:cxn modelId="{65A6437A-B31C-1D47-B4E9-9666C5B7F62C}" type="presOf" srcId="{189A0195-405F-F94B-AD6D-E6A4D7979C17}" destId="{DED34793-7C2A-8A47-955B-C5C0A91B8244}" srcOrd="1" destOrd="2" presId="urn:microsoft.com/office/officeart/2005/8/layout/cycle4"/>
    <dgm:cxn modelId="{0BFF3B7D-75C1-DD4E-B0D8-E1DF5C14A051}" type="presOf" srcId="{C211AB74-3BD9-564D-B23E-2C11D97BA469}" destId="{DED34793-7C2A-8A47-955B-C5C0A91B8244}" srcOrd="1" destOrd="0" presId="urn:microsoft.com/office/officeart/2005/8/layout/cycle4"/>
    <dgm:cxn modelId="{EC408D7F-5146-EC48-8051-52BC642463F7}" type="presOf" srcId="{D981A997-B3FC-FC47-9DBA-1E1A2C235E22}" destId="{A7EB0887-B9BF-8644-BD7A-BF49A6C1E988}" srcOrd="0" destOrd="3"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2"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B27791A4-1C3A-6D44-A2BC-CCDA4FE991ED}" type="presOf" srcId="{B9F26CB0-4E6B-714C-BBC7-0DD502A4E9C9}" destId="{A7EB0887-B9BF-8644-BD7A-BF49A6C1E988}" srcOrd="0" destOrd="1" presId="urn:microsoft.com/office/officeart/2005/8/layout/cycle4"/>
    <dgm:cxn modelId="{92A563A9-97D6-D14C-ACFA-51340F20A1FA}" srcId="{0DE3C4D4-4793-CF44-9C15-21F9E07C076C}" destId="{44F8C1C0-54AC-4046-8334-1BD4410287FE}" srcOrd="2" destOrd="0" parTransId="{D2F5B665-3E64-C442-B6DF-FB3A0CE52842}" sibTransId="{549FE0D4-EBFC-5B4D-A037-6BF726A43671}"/>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2" destOrd="0" parTransId="{5B5A19E2-B4D9-1C41-91FE-77ECF4F25531}" sibTransId="{E0480546-FCDD-6147-BF97-DBF6E6E4F4C1}"/>
    <dgm:cxn modelId="{86E5DBCC-04F8-1F4E-87A0-EDA58E150109}" type="presOf" srcId="{44F8C1C0-54AC-4046-8334-1BD4410287FE}" destId="{560E9136-2DFF-C146-A767-8AC83E97663E}" srcOrd="0" destOrd="0" presId="urn:microsoft.com/office/officeart/2005/8/layout/cycle4"/>
    <dgm:cxn modelId="{025B13CE-53A9-7B47-BAD8-E96B0E7F96DB}" srcId="{738ECD6C-D309-BD40-892B-120882B4A447}" destId="{1055781D-1EA9-0641-BDE6-09841FD21728}" srcOrd="5" destOrd="0" parTransId="{81616C74-6F6E-814C-B049-0DA668A4E415}" sibTransId="{B7AA457B-591F-FE47-827E-B20A42616D58}"/>
    <dgm:cxn modelId="{122F5DD2-0EB6-024E-8ACE-735FF2A1CB79}" type="presOf" srcId="{1055781D-1EA9-0641-BDE6-09841FD21728}" destId="{DED34793-7C2A-8A47-955B-C5C0A91B8244}" srcOrd="1" destOrd="5" presId="urn:microsoft.com/office/officeart/2005/8/layout/cycle4"/>
    <dgm:cxn modelId="{21EE64D3-E88F-5040-A4EE-D58ADF904025}" type="presOf" srcId="{F160F84C-4B75-9C4D-BA52-871861B745DA}" destId="{2795E6B2-E166-DE46-A27C-339A52E98218}" srcOrd="1" destOrd="2" presId="urn:microsoft.com/office/officeart/2005/8/layout/cycle4"/>
    <dgm:cxn modelId="{C40614D4-3357-114A-938C-5C3BCAF5F0BD}" type="presOf" srcId="{B305227B-E264-1F46-8266-D670EC636C53}" destId="{DED34793-7C2A-8A47-955B-C5C0A91B8244}" srcOrd="1" destOrd="4" presId="urn:microsoft.com/office/officeart/2005/8/layout/cycle4"/>
    <dgm:cxn modelId="{ECD649D9-DDE9-AE4C-A35D-8318C901A03E}" type="presOf" srcId="{C211AB74-3BD9-564D-B23E-2C11D97BA469}" destId="{A7EB0887-B9BF-8644-BD7A-BF49A6C1E988}" srcOrd="0" destOrd="0"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981039F8-264A-2A4D-9042-324CF162BA2C}" srcId="{738ECD6C-D309-BD40-892B-120882B4A447}" destId="{B9F26CB0-4E6B-714C-BBC7-0DD502A4E9C9}" srcOrd="1" destOrd="0" parTransId="{38595872-554D-3148-8115-9A9BC95C5E61}" sibTransId="{3B47278E-908A-C648-B7D1-91B43DCFD828}"/>
    <dgm:cxn modelId="{653D56FC-4939-5344-8ACC-0515D5524909}" type="presOf" srcId="{F160F84C-4B75-9C4D-BA52-871861B745DA}" destId="{7C7B3AB3-710E-A442-B567-6DED056F1396}" srcOrd="0" destOrd="2" presId="urn:microsoft.com/office/officeart/2005/8/layout/cycle4"/>
    <dgm:cxn modelId="{7D947DFE-CD1E-914E-A262-6B2929DCA289}" type="presOf" srcId="{B305227B-E264-1F46-8266-D670EC636C53}" destId="{A7EB0887-B9BF-8644-BD7A-BF49A6C1E988}" srcOrd="0" destOrd="4"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3">
            <a:lumMod val="75000"/>
          </a:schemeClr>
        </a:solidFill>
      </dgm:spPr>
      <dgm:t>
        <a:bodyPr/>
        <a:lstStyle/>
        <a:p>
          <a:pPr rtl="0"/>
          <a:r>
            <a:rPr lang="en-US" dirty="0">
              <a:latin typeface="Corbel" panose="020B0503020204020204" pitchFamily="34" charset="0"/>
            </a:rPr>
            <a:t>Performance Gap: Information</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3">
            <a:lumMod val="60000"/>
            <a:lumOff val="40000"/>
          </a:schemeClr>
        </a:solidFill>
      </dgm:spPr>
      <dgm:t>
        <a:bodyPr/>
        <a:lstStyle/>
        <a:p>
          <a:pPr>
            <a:buNone/>
          </a:pPr>
          <a:r>
            <a:rPr lang="en-US" b="1" dirty="0">
              <a:latin typeface="Corbel" panose="020B0503020204020204" pitchFamily="34" charset="0"/>
            </a:rPr>
            <a:t>Target: Parents</a:t>
          </a:r>
        </a:p>
        <a:p>
          <a:pPr>
            <a:buNone/>
          </a:pPr>
          <a:r>
            <a:rPr lang="en-US" b="1" dirty="0">
              <a:latin typeface="Corbel" panose="020B0503020204020204" pitchFamily="34" charset="0"/>
            </a:rPr>
            <a:t>Phase: Newbies </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3">
            <a:lumMod val="40000"/>
            <a:lumOff val="60000"/>
          </a:schemeClr>
        </a:solidFill>
      </dgm:spPr>
      <dgm:t>
        <a:bodyPr/>
        <a:lstStyle/>
        <a:p>
          <a:pPr rtl="0"/>
          <a:endParaRPr lang="en-US" sz="1400" b="1" dirty="0">
            <a:latin typeface="Corbel" panose="020B0503020204020204" pitchFamily="34" charset="0"/>
          </a:endParaRPr>
        </a:p>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600" dirty="0">
              <a:latin typeface="Corbel" panose="020B0503020204020204" pitchFamily="34" charset="0"/>
            </a:rPr>
            <a:t>Currently, parents have to visit multiple school board sites, school websites, and private school sites  and the alternative school sites and ask around and they still may not get a full picture</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b="1" noProof="0" dirty="0">
              <a:latin typeface="Corbel" panose="020B0503020204020204" pitchFamily="34" charset="0"/>
            </a:rPr>
            <a:t>Performance Objective</a:t>
          </a:r>
          <a:r>
            <a:rPr lang="en-CA" noProof="0" dirty="0">
              <a:latin typeface="Corbel" panose="020B0503020204020204" pitchFamily="34" charset="0"/>
            </a:rPr>
            <a:t>:</a:t>
          </a: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3"/>
        </a:solidFill>
      </dgm:spPr>
      <dgm:t>
        <a:bodyPr/>
        <a:lstStyle/>
        <a:p>
          <a:pPr rtl="0"/>
          <a:r>
            <a:rPr lang="en-US" sz="1600" b="1" dirty="0">
              <a:latin typeface="Corbel" panose="020B0503020204020204" pitchFamily="34" charset="0"/>
            </a:rPr>
            <a:t>Communication </a:t>
          </a:r>
        </a:p>
        <a:p>
          <a:pPr rtl="0"/>
          <a:r>
            <a:rPr lang="en-US" sz="1600" b="1" dirty="0">
              <a:latin typeface="Corbel" panose="020B0503020204020204" pitchFamily="34" charset="0"/>
            </a:rPr>
            <a:t>Medium</a:t>
          </a:r>
          <a:r>
            <a:rPr lang="en-US" sz="1600" dirty="0">
              <a:latin typeface="Corbel" panose="020B0503020204020204" pitchFamily="34" charset="0"/>
            </a:rPr>
            <a:t>: </a:t>
          </a:r>
        </a:p>
        <a:p>
          <a:pPr rtl="0"/>
          <a:r>
            <a:rPr lang="en-US" sz="1600" dirty="0">
              <a:latin typeface="Corbel" panose="020B0503020204020204" pitchFamily="34" charset="0"/>
            </a:rPr>
            <a:t>Online in their account or with an Educational Support person in person or through </a:t>
          </a:r>
          <a:r>
            <a:rPr lang="en-US" sz="1600" dirty="0" err="1">
              <a:latin typeface="Corbel" panose="020B0503020204020204" pitchFamily="34" charset="0"/>
            </a:rPr>
            <a:t>videochat</a:t>
          </a:r>
          <a:r>
            <a:rPr lang="en-US" sz="1600" dirty="0">
              <a:latin typeface="Corbel" panose="020B0503020204020204" pitchFamily="34" charset="0"/>
            </a:rPr>
            <a:t>. Multiple for inclusivity</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Expectations:</a:t>
          </a: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B9F26CB0-4E6B-714C-BBC7-0DD502A4E9C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Get the full picture of what is available and support navigating</a:t>
          </a:r>
        </a:p>
      </dgm:t>
    </dgm:pt>
    <dgm:pt modelId="{38595872-554D-3148-8115-9A9BC95C5E61}" type="parTrans" cxnId="{981039F8-264A-2A4D-9042-324CF162BA2C}">
      <dgm:prSet/>
      <dgm:spPr/>
      <dgm:t>
        <a:bodyPr/>
        <a:lstStyle/>
        <a:p>
          <a:endParaRPr lang="en-US"/>
        </a:p>
      </dgm:t>
    </dgm:pt>
    <dgm:pt modelId="{3B47278E-908A-C648-B7D1-91B43DCFD828}" type="sibTrans" cxnId="{981039F8-264A-2A4D-9042-324CF162BA2C}">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lack of a single central  resource to get information</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21E1DF30-9894-434C-B439-7B79F27B1306}">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How often it was used and how many suggestions were registered for, how the chat was used and how many appointments were made and what those appointments covered</a:t>
          </a:r>
        </a:p>
      </dgm:t>
    </dgm:pt>
    <dgm:pt modelId="{8121ADCA-3252-784C-93DD-FDC1A068B883}" type="parTrans" cxnId="{C5EFE8F3-CA7D-794F-8FA3-221D52D05BD3}">
      <dgm:prSet/>
      <dgm:spPr/>
      <dgm:t>
        <a:bodyPr/>
        <a:lstStyle/>
        <a:p>
          <a:endParaRPr lang="en-US"/>
        </a:p>
      </dgm:t>
    </dgm:pt>
    <dgm:pt modelId="{4B524502-A635-9C4F-85B8-CB622E00F536}" type="sibTrans" cxnId="{C5EFE8F3-CA7D-794F-8FA3-221D52D05BD3}">
      <dgm:prSet/>
      <dgm:spPr/>
      <dgm:t>
        <a:bodyPr/>
        <a:lstStyle/>
        <a:p>
          <a:endParaRPr lang="en-US"/>
        </a:p>
      </dgm:t>
    </dgm:pt>
    <dgm:pt modelId="{ECCDBBB4-7E34-F14E-BFBE-D6F6C578D33C}">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noProof="0" dirty="0">
              <a:latin typeface="Corbel" panose="020B0503020204020204" pitchFamily="34" charset="0"/>
            </a:rPr>
            <a:t>Order the list </a:t>
          </a:r>
          <a:r>
            <a:rPr lang="en-CA" noProof="0" dirty="0" err="1">
              <a:latin typeface="Corbel" panose="020B0503020204020204" pitchFamily="34" charset="0"/>
            </a:rPr>
            <a:t>hierarchally</a:t>
          </a:r>
          <a:endParaRPr lang="en-CA" noProof="0" dirty="0">
            <a:latin typeface="Corbel" panose="020B0503020204020204" pitchFamily="34" charset="0"/>
          </a:endParaRPr>
        </a:p>
      </dgm:t>
    </dgm:pt>
    <dgm:pt modelId="{DA9BD3F3-C94F-7C40-9685-27C5418A17EE}" type="parTrans" cxnId="{E2F45B70-9BBE-124A-ADE6-55B94C4E289F}">
      <dgm:prSet/>
      <dgm:spPr/>
      <dgm:t>
        <a:bodyPr/>
        <a:lstStyle/>
        <a:p>
          <a:endParaRPr lang="en-US"/>
        </a:p>
      </dgm:t>
    </dgm:pt>
    <dgm:pt modelId="{FFA24821-950A-2040-B830-6BCB758F88FB}" type="sibTrans" cxnId="{E2F45B70-9BBE-124A-ADE6-55B94C4E289F}">
      <dgm:prSet/>
      <dgm:spPr/>
      <dgm:t>
        <a:bodyPr/>
        <a:lstStyle/>
        <a:p>
          <a:endParaRPr lang="en-US"/>
        </a:p>
      </dgm:t>
    </dgm:pt>
    <dgm:pt modelId="{C51F5F82-6DFF-8F4E-9AAE-8CC6D7B19D50}">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noProof="0" dirty="0"/>
            <a:t>Index available options using a central resource</a:t>
          </a:r>
          <a:endParaRPr lang="en-CA" noProof="0" dirty="0">
            <a:latin typeface="Corbel" panose="020B0503020204020204" pitchFamily="34" charset="0"/>
          </a:endParaRPr>
        </a:p>
      </dgm:t>
    </dgm:pt>
    <dgm:pt modelId="{BCC55496-A9A2-944C-AE65-63894D8D3362}" type="parTrans" cxnId="{C6E263F6-84EE-6743-8D7F-FE8D778009B3}">
      <dgm:prSet/>
      <dgm:spPr/>
      <dgm:t>
        <a:bodyPr/>
        <a:lstStyle/>
        <a:p>
          <a:endParaRPr lang="en-US"/>
        </a:p>
      </dgm:t>
    </dgm:pt>
    <dgm:pt modelId="{B8847E6F-C699-404A-A025-68B37C9E0482}" type="sibTrans" cxnId="{C6E263F6-84EE-6743-8D7F-FE8D778009B3}">
      <dgm:prSet/>
      <dgm:spPr/>
      <dgm:t>
        <a:bodyPr/>
        <a:lstStyle/>
        <a:p>
          <a:endParaRPr lang="en-US"/>
        </a:p>
      </dgm:t>
    </dgm:pt>
    <dgm:pt modelId="{CFEEE4EA-DA7F-FE4B-A5C8-08BFDE267473}">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a:buFont typeface="Arial" panose="020B0604020202020204" pitchFamily="34" charset="0"/>
            <a:buChar char="•"/>
          </a:pPr>
          <a:r>
            <a:rPr lang="en-CA" noProof="0" dirty="0">
              <a:latin typeface="Corbel" panose="020B0503020204020204" pitchFamily="34" charset="0"/>
            </a:rPr>
            <a:t>Register for Open Houses</a:t>
          </a:r>
        </a:p>
      </dgm:t>
    </dgm:pt>
    <dgm:pt modelId="{8CDEAE1D-E1FD-DC4A-96EB-A448F902A45F}" type="parTrans" cxnId="{7AAB4046-948B-8D41-AC5A-2D24FAC10F45}">
      <dgm:prSet/>
      <dgm:spPr/>
      <dgm:t>
        <a:bodyPr/>
        <a:lstStyle/>
        <a:p>
          <a:endParaRPr lang="en-US"/>
        </a:p>
      </dgm:t>
    </dgm:pt>
    <dgm:pt modelId="{9CCB7D01-B95A-774E-ADF3-DE58D58EBE4B}" type="sibTrans" cxnId="{7AAB4046-948B-8D41-AC5A-2D24FAC10F45}">
      <dgm:prSet/>
      <dgm:spPr/>
      <dgm:t>
        <a:bodyPr/>
        <a:lstStyle/>
        <a:p>
          <a:endParaRPr lang="en-US"/>
        </a:p>
      </dgm:t>
    </dgm:pt>
    <dgm:pt modelId="{7BCDBE0F-C3D0-D544-A40A-960F5B5A39A4}">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noProof="0" dirty="0">
              <a:latin typeface="Corbel" panose="020B0503020204020204" pitchFamily="34" charset="0"/>
            </a:rPr>
            <a:t>Obtain English Instruction Eligibility Certificate</a:t>
          </a:r>
        </a:p>
      </dgm:t>
    </dgm:pt>
    <dgm:pt modelId="{2F873483-616B-BC49-BC9D-1195DEFB75BC}" type="parTrans" cxnId="{5C7B2AA8-3036-FB45-B56C-AA98D1CAE03A}">
      <dgm:prSet/>
      <dgm:spPr/>
      <dgm:t>
        <a:bodyPr/>
        <a:lstStyle/>
        <a:p>
          <a:endParaRPr lang="en-US"/>
        </a:p>
      </dgm:t>
    </dgm:pt>
    <dgm:pt modelId="{31752781-BD9D-C149-ABBA-54C87FB06E93}" type="sibTrans" cxnId="{5C7B2AA8-3036-FB45-B56C-AA98D1CAE03A}">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5786" custScaleY="160040" custLinFactX="32330" custLinFactNeighborX="100000" custLinFactNeighborY="39274"/>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30096" custLinFactNeighborY="-9578">
        <dgm:presLayoutVars>
          <dgm:chMax val="1"/>
          <dgm:bulletEnabled val="1"/>
        </dgm:presLayoutVars>
      </dgm:prSet>
      <dgm:spPr/>
    </dgm:pt>
    <dgm:pt modelId="{AA2C9715-1C49-124E-98EC-6E4603EA7D93}" type="pres">
      <dgm:prSet presAssocID="{0DE3C4D4-4793-CF44-9C15-21F9E07C076C}" presName="quadrant2" presStyleLbl="node1" presStyleIdx="1" presStyleCnt="4" custScaleX="176046" custScaleY="139929" custLinFactNeighborX="37338" custLinFactNeighborY="-7810">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36735" custLinFactNeighborY="15945">
        <dgm:presLayoutVars>
          <dgm:chMax val="1"/>
          <dgm:bulletEnabled val="1"/>
        </dgm:presLayoutVars>
      </dgm:prSet>
      <dgm:spPr/>
    </dgm:pt>
    <dgm:pt modelId="{F332CBED-898E-684D-BDA3-99226DDE14AC}" type="pres">
      <dgm:prSet presAssocID="{0DE3C4D4-4793-CF44-9C15-21F9E07C076C}" presName="quadrant4" presStyleLbl="node1" presStyleIdx="3" presStyleCnt="4" custScaleX="151569" custScaleY="125893" custLinFactNeighborX="-21383" custLinFactNeighborY="16858">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64DDA002-2302-1846-8DE2-C815C34315D8}" type="presOf" srcId="{7DE172E2-CB46-904E-B0D9-07DCE8DB5382}" destId="{66878DF1-E23B-E74E-B68A-1BBFD0209D61}" srcOrd="0" destOrd="0" presId="urn:microsoft.com/office/officeart/2005/8/layout/cycle4"/>
    <dgm:cxn modelId="{67A5FB0C-ECE7-1D4B-950D-52658098DF8A}" srcId="{76E658F6-7065-E14B-977F-8DF4A5D6F061}" destId="{E01EC7CA-489C-C24E-93AE-DE580C7E8B2B}" srcOrd="0" destOrd="0" parTransId="{156ABB84-E1F3-FF4C-85BA-0235970BED83}" sibTransId="{65D52C04-6198-6D4B-8721-D17229D6BA6D}"/>
    <dgm:cxn modelId="{022B010D-3397-5B4B-A7E0-CB7A527C899D}" type="presOf" srcId="{CFEEE4EA-DA7F-FE4B-A5C8-08BFDE267473}" destId="{66878DF1-E23B-E74E-B68A-1BBFD0209D61}" srcOrd="0" destOrd="3" presId="urn:microsoft.com/office/officeart/2005/8/layout/cycle4"/>
    <dgm:cxn modelId="{FAA8800D-004B-984B-AB23-0F002E1AE8FA}" type="presOf" srcId="{76E658F6-7065-E14B-977F-8DF4A5D6F061}" destId="{315A2D6A-5C8E-2D4D-91CA-ABFC6A2E4334}" srcOrd="0" destOrd="0" presId="urn:microsoft.com/office/officeart/2005/8/layout/cycle4"/>
    <dgm:cxn modelId="{326B6B16-A3D9-7B4E-B550-DBCF551FBB4C}" type="presOf" srcId="{0DE3C4D4-4793-CF44-9C15-21F9E07C076C}" destId="{7BEACA02-0D32-D14E-ABD6-ECA783836073}" srcOrd="0" destOrd="0"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9A744529-470A-9449-A528-00E302E5E845}" type="presOf" srcId="{ECCDBBB4-7E34-F14E-BFBE-D6F6C578D33C}" destId="{66878DF1-E23B-E74E-B68A-1BBFD0209D61}" srcOrd="0" destOrd="4" presId="urn:microsoft.com/office/officeart/2005/8/layout/cycle4"/>
    <dgm:cxn modelId="{8A9FA329-EC39-724A-81EE-C426F1549024}" type="presOf" srcId="{738ECD6C-D309-BD40-892B-120882B4A447}" destId="{AA2C9715-1C49-124E-98EC-6E4603EA7D93}" srcOrd="0" destOrd="0" presId="urn:microsoft.com/office/officeart/2005/8/layout/cycle4"/>
    <dgm:cxn modelId="{A49D4441-6938-BA44-974D-DF61EB036EBE}" type="presOf" srcId="{B9F26CB0-4E6B-714C-BBC7-0DD502A4E9C9}" destId="{DED34793-7C2A-8A47-955B-C5C0A91B8244}" srcOrd="1" destOrd="1" presId="urn:microsoft.com/office/officeart/2005/8/layout/cycle4"/>
    <dgm:cxn modelId="{7AAB4046-948B-8D41-AC5A-2D24FAC10F45}" srcId="{44F8C1C0-54AC-4046-8334-1BD4410287FE}" destId="{CFEEE4EA-DA7F-FE4B-A5C8-08BFDE267473}" srcOrd="3" destOrd="0" parTransId="{8CDEAE1D-E1FD-DC4A-96EB-A448F902A45F}" sibTransId="{9CCB7D01-B95A-774E-ADF3-DE58D58EBE4B}"/>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EC91EC58-5642-214B-B9FD-51581B13F0BE}" type="presOf" srcId="{CFEEE4EA-DA7F-FE4B-A5C8-08BFDE267473}" destId="{F7CC86EC-94FD-5C48-B282-0ABF76C324CD}" srcOrd="1" destOrd="3" presId="urn:microsoft.com/office/officeart/2005/8/layout/cycle4"/>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E2F45B70-9BBE-124A-ADE6-55B94C4E289F}" srcId="{44F8C1C0-54AC-4046-8334-1BD4410287FE}" destId="{ECCDBBB4-7E34-F14E-BFBE-D6F6C578D33C}" srcOrd="4" destOrd="0" parTransId="{DA9BD3F3-C94F-7C40-9685-27C5418A17EE}" sibTransId="{FFA24821-950A-2040-B830-6BCB758F88FB}"/>
    <dgm:cxn modelId="{4E82B871-7FDE-B949-B864-CFEC16E53DE6}" type="presOf" srcId="{21E1DF30-9894-434C-B439-7B79F27B1306}" destId="{DED34793-7C2A-8A47-955B-C5C0A91B8244}" srcOrd="1" destOrd="3" presId="urn:microsoft.com/office/officeart/2005/8/layout/cycle4"/>
    <dgm:cxn modelId="{65A6437A-B31C-1D47-B4E9-9666C5B7F62C}" type="presOf" srcId="{189A0195-405F-F94B-AD6D-E6A4D7979C17}" destId="{DED34793-7C2A-8A47-955B-C5C0A91B8244}" srcOrd="1" destOrd="2" presId="urn:microsoft.com/office/officeart/2005/8/layout/cycle4"/>
    <dgm:cxn modelId="{0BFF3B7D-75C1-DD4E-B0D8-E1DF5C14A051}" type="presOf" srcId="{C211AB74-3BD9-564D-B23E-2C11D97BA469}" destId="{DED34793-7C2A-8A47-955B-C5C0A91B8244}" srcOrd="1" destOrd="0"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2"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7CF8679B-4667-334E-B023-B4D3AEFF35BB}" type="presOf" srcId="{7BCDBE0F-C3D0-D544-A40A-960F5B5A39A4}" destId="{F7CC86EC-94FD-5C48-B282-0ABF76C324CD}" srcOrd="1" destOrd="2" presId="urn:microsoft.com/office/officeart/2005/8/layout/cycle4"/>
    <dgm:cxn modelId="{63A9999D-6471-3740-98C2-948FC2C22638}" type="presOf" srcId="{21E1DF30-9894-434C-B439-7B79F27B1306}" destId="{A7EB0887-B9BF-8644-BD7A-BF49A6C1E988}" srcOrd="0" destOrd="3" presId="urn:microsoft.com/office/officeart/2005/8/layout/cycle4"/>
    <dgm:cxn modelId="{B27791A4-1C3A-6D44-A2BC-CCDA4FE991ED}" type="presOf" srcId="{B9F26CB0-4E6B-714C-BBC7-0DD502A4E9C9}" destId="{A7EB0887-B9BF-8644-BD7A-BF49A6C1E988}" srcOrd="0" destOrd="1" presId="urn:microsoft.com/office/officeart/2005/8/layout/cycle4"/>
    <dgm:cxn modelId="{FD09C8A4-6A7C-D94C-90C3-C7F64477CC20}" type="presOf" srcId="{7BCDBE0F-C3D0-D544-A40A-960F5B5A39A4}" destId="{66878DF1-E23B-E74E-B68A-1BBFD0209D61}" srcOrd="0" destOrd="2" presId="urn:microsoft.com/office/officeart/2005/8/layout/cycle4"/>
    <dgm:cxn modelId="{5C7B2AA8-3036-FB45-B56C-AA98D1CAE03A}" srcId="{44F8C1C0-54AC-4046-8334-1BD4410287FE}" destId="{7BCDBE0F-C3D0-D544-A40A-960F5B5A39A4}" srcOrd="2" destOrd="0" parTransId="{2F873483-616B-BC49-BC9D-1195DEFB75BC}" sibTransId="{31752781-BD9D-C149-ABBA-54C87FB06E93}"/>
    <dgm:cxn modelId="{92A563A9-97D6-D14C-ACFA-51340F20A1FA}" srcId="{0DE3C4D4-4793-CF44-9C15-21F9E07C076C}" destId="{44F8C1C0-54AC-4046-8334-1BD4410287FE}" srcOrd="2" destOrd="0" parTransId="{D2F5B665-3E64-C442-B6DF-FB3A0CE52842}" sibTransId="{549FE0D4-EBFC-5B4D-A037-6BF726A43671}"/>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2" destOrd="0" parTransId="{5B5A19E2-B4D9-1C41-91FE-77ECF4F25531}" sibTransId="{E0480546-FCDD-6147-BF97-DBF6E6E4F4C1}"/>
    <dgm:cxn modelId="{86E5DBCC-04F8-1F4E-87A0-EDA58E150109}" type="presOf" srcId="{44F8C1C0-54AC-4046-8334-1BD4410287FE}" destId="{560E9136-2DFF-C146-A767-8AC83E97663E}" srcOrd="0" destOrd="0" presId="urn:microsoft.com/office/officeart/2005/8/layout/cycle4"/>
    <dgm:cxn modelId="{EFE811D3-B2E3-C24E-9B95-716B0651B068}" type="presOf" srcId="{C51F5F82-6DFF-8F4E-9AAE-8CC6D7B19D50}" destId="{F7CC86EC-94FD-5C48-B282-0ABF76C324CD}" srcOrd="1" destOrd="1" presId="urn:microsoft.com/office/officeart/2005/8/layout/cycle4"/>
    <dgm:cxn modelId="{21EE64D3-E88F-5040-A4EE-D58ADF904025}" type="presOf" srcId="{F160F84C-4B75-9C4D-BA52-871861B745DA}" destId="{2795E6B2-E166-DE46-A27C-339A52E98218}" srcOrd="1" destOrd="2" presId="urn:microsoft.com/office/officeart/2005/8/layout/cycle4"/>
    <dgm:cxn modelId="{ECD649D9-DDE9-AE4C-A35D-8318C901A03E}" type="presOf" srcId="{C211AB74-3BD9-564D-B23E-2C11D97BA469}" destId="{A7EB0887-B9BF-8644-BD7A-BF49A6C1E988}" srcOrd="0" destOrd="0" presId="urn:microsoft.com/office/officeart/2005/8/layout/cycle4"/>
    <dgm:cxn modelId="{C29C70DC-098A-B747-9FF8-DDE8B8012B02}" type="presOf" srcId="{C51F5F82-6DFF-8F4E-9AAE-8CC6D7B19D50}" destId="{66878DF1-E23B-E74E-B68A-1BBFD0209D61}" srcOrd="0" destOrd="1"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C5EFE8F3-CA7D-794F-8FA3-221D52D05BD3}" srcId="{738ECD6C-D309-BD40-892B-120882B4A447}" destId="{21E1DF30-9894-434C-B439-7B79F27B1306}" srcOrd="3" destOrd="0" parTransId="{8121ADCA-3252-784C-93DD-FDC1A068B883}" sibTransId="{4B524502-A635-9C4F-85B8-CB622E00F536}"/>
    <dgm:cxn modelId="{C6E263F6-84EE-6743-8D7F-FE8D778009B3}" srcId="{44F8C1C0-54AC-4046-8334-1BD4410287FE}" destId="{C51F5F82-6DFF-8F4E-9AAE-8CC6D7B19D50}" srcOrd="1" destOrd="0" parTransId="{BCC55496-A9A2-944C-AE65-63894D8D3362}" sibTransId="{B8847E6F-C699-404A-A025-68B37C9E0482}"/>
    <dgm:cxn modelId="{981039F8-264A-2A4D-9042-324CF162BA2C}" srcId="{738ECD6C-D309-BD40-892B-120882B4A447}" destId="{B9F26CB0-4E6B-714C-BBC7-0DD502A4E9C9}" srcOrd="1" destOrd="0" parTransId="{38595872-554D-3148-8115-9A9BC95C5E61}" sibTransId="{3B47278E-908A-C648-B7D1-91B43DCFD828}"/>
    <dgm:cxn modelId="{DBFF44FB-9F2E-CD45-91B0-78F848B60712}" type="presOf" srcId="{ECCDBBB4-7E34-F14E-BFBE-D6F6C578D33C}" destId="{F7CC86EC-94FD-5C48-B282-0ABF76C324CD}" srcOrd="1" destOrd="4" presId="urn:microsoft.com/office/officeart/2005/8/layout/cycle4"/>
    <dgm:cxn modelId="{653D56FC-4939-5344-8ACC-0515D5524909}" type="presOf" srcId="{F160F84C-4B75-9C4D-BA52-871861B745DA}" destId="{7C7B3AB3-710E-A442-B567-6DED056F1396}" srcOrd="0" destOrd="2"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2">
            <a:lumMod val="75000"/>
          </a:schemeClr>
        </a:solidFill>
      </dgm:spPr>
      <dgm:t>
        <a:bodyPr/>
        <a:lstStyle/>
        <a:p>
          <a:pPr rtl="0"/>
          <a:r>
            <a:rPr lang="en-US" dirty="0">
              <a:latin typeface="Corbel" panose="020B0503020204020204" pitchFamily="34" charset="0"/>
            </a:rPr>
            <a:t>Performance Gap: Information</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2">
            <a:lumMod val="60000"/>
            <a:lumOff val="40000"/>
          </a:schemeClr>
        </a:solidFill>
      </dgm:spPr>
      <dgm:t>
        <a:bodyPr/>
        <a:lstStyle/>
        <a:p>
          <a:pPr>
            <a:buNone/>
          </a:pPr>
          <a:r>
            <a:rPr lang="en-US" b="1" dirty="0">
              <a:latin typeface="Corbel" panose="020B0503020204020204" pitchFamily="34" charset="0"/>
            </a:rPr>
            <a:t>Target: Parents</a:t>
          </a:r>
        </a:p>
        <a:p>
          <a:pPr>
            <a:buNone/>
          </a:pPr>
          <a:r>
            <a:rPr lang="en-US" b="1" dirty="0">
              <a:latin typeface="Corbel" panose="020B0503020204020204" pitchFamily="34" charset="0"/>
            </a:rPr>
            <a:t>Phase: Feel arrogant </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3">
            <a:lumMod val="40000"/>
            <a:lumOff val="60000"/>
          </a:schemeClr>
        </a:solidFill>
      </dgm:spPr>
      <dgm:t>
        <a:bodyPr/>
        <a:lstStyle/>
        <a:p>
          <a:pPr rtl="0"/>
          <a:endParaRPr lang="en-US" sz="1400" b="1" dirty="0">
            <a:latin typeface="Corbel" panose="020B0503020204020204" pitchFamily="34" charset="0"/>
          </a:endParaRPr>
        </a:p>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400" dirty="0">
              <a:latin typeface="Corbel" panose="020B0503020204020204" pitchFamily="34" charset="0"/>
            </a:rPr>
            <a:t>Most admission based schools have mandatory nights and some public schools don’t have them. Parents need help in getting the most out of a session like this so they can actually validate or disqualify an option</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b="1" noProof="0" dirty="0">
              <a:latin typeface="Corbel" panose="020B0503020204020204" pitchFamily="34" charset="0"/>
            </a:rPr>
            <a:t>Performance Objective</a:t>
          </a:r>
          <a:r>
            <a:rPr lang="en-CA" noProof="0" dirty="0">
              <a:latin typeface="Corbel" panose="020B0503020204020204" pitchFamily="34" charset="0"/>
            </a:rPr>
            <a:t>:</a:t>
          </a: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3"/>
        </a:solidFill>
      </dgm:spPr>
      <dgm:t>
        <a:bodyPr/>
        <a:lstStyle/>
        <a:p>
          <a:pPr rtl="0"/>
          <a:r>
            <a:rPr lang="en-US" sz="1600" b="1" dirty="0">
              <a:latin typeface="Corbel" panose="020B0503020204020204" pitchFamily="34" charset="0"/>
            </a:rPr>
            <a:t>Communication Medium</a:t>
          </a:r>
          <a:r>
            <a:rPr lang="en-US" sz="1600" dirty="0">
              <a:latin typeface="Corbel" panose="020B0503020204020204" pitchFamily="34" charset="0"/>
            </a:rPr>
            <a:t>: </a:t>
          </a:r>
        </a:p>
        <a:p>
          <a:pPr rtl="0"/>
          <a:r>
            <a:rPr lang="en-US" sz="1600" dirty="0">
              <a:latin typeface="Corbel" panose="020B0503020204020204" pitchFamily="34" charset="0"/>
            </a:rPr>
            <a:t>Narrated slides online or as a printed document</a:t>
          </a:r>
        </a:p>
        <a:p>
          <a:pPr rtl="0"/>
          <a:r>
            <a:rPr lang="en-US" sz="1600" dirty="0">
              <a:latin typeface="Corbel" panose="020B0503020204020204" pitchFamily="34" charset="0"/>
            </a:rPr>
            <a:t>Multiple mediums is more inclusive. Both can absorb at own pace</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Expectations:</a:t>
          </a: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B9F26CB0-4E6B-714C-BBC7-0DD502A4E9C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That they will be able to focus and plan their Open House or Information Session Online or In-Person</a:t>
          </a:r>
        </a:p>
      </dgm:t>
    </dgm:pt>
    <dgm:pt modelId="{38595872-554D-3148-8115-9A9BC95C5E61}" type="parTrans" cxnId="{981039F8-264A-2A4D-9042-324CF162BA2C}">
      <dgm:prSet/>
      <dgm:spPr/>
      <dgm:t>
        <a:bodyPr/>
        <a:lstStyle/>
        <a:p>
          <a:endParaRPr lang="en-US"/>
        </a:p>
      </dgm:t>
    </dgm:pt>
    <dgm:pt modelId="{3B47278E-908A-C648-B7D1-91B43DCFD828}" type="sibTrans" cxnId="{981039F8-264A-2A4D-9042-324CF162BA2C}">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Get the information they need pertaining to their needs, values and priorities</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21E1DF30-9894-434C-B439-7B79F27B1306}">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How many times the video was viewed, feedback about it in the chat</a:t>
          </a:r>
        </a:p>
      </dgm:t>
    </dgm:pt>
    <dgm:pt modelId="{8121ADCA-3252-784C-93DD-FDC1A068B883}" type="parTrans" cxnId="{C5EFE8F3-CA7D-794F-8FA3-221D52D05BD3}">
      <dgm:prSet/>
      <dgm:spPr/>
      <dgm:t>
        <a:bodyPr/>
        <a:lstStyle/>
        <a:p>
          <a:endParaRPr lang="en-US"/>
        </a:p>
      </dgm:t>
    </dgm:pt>
    <dgm:pt modelId="{4B524502-A635-9C4F-85B8-CB622E00F536}" type="sibTrans" cxnId="{C5EFE8F3-CA7D-794F-8FA3-221D52D05BD3}">
      <dgm:prSet/>
      <dgm:spPr/>
      <dgm:t>
        <a:bodyPr/>
        <a:lstStyle/>
        <a:p>
          <a:endParaRPr lang="en-US"/>
        </a:p>
      </dgm:t>
    </dgm:pt>
    <dgm:pt modelId="{BF600FF9-7476-634E-9703-B761F680EB08}">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noProof="0" dirty="0">
              <a:latin typeface="Corbel" panose="020B0503020204020204" pitchFamily="34" charset="0"/>
            </a:rPr>
            <a:t>Attend Open Houses with the intention of validating or narrowing options in a planned and focused way</a:t>
          </a:r>
        </a:p>
      </dgm:t>
    </dgm:pt>
    <dgm:pt modelId="{1AFFA795-4B7A-A740-827B-AA555AB3E8EC}" type="parTrans" cxnId="{1727BF9D-5BEE-B04A-848E-B27229F3E9EA}">
      <dgm:prSet/>
      <dgm:spPr/>
      <dgm:t>
        <a:bodyPr/>
        <a:lstStyle/>
        <a:p>
          <a:endParaRPr lang="en-US"/>
        </a:p>
      </dgm:t>
    </dgm:pt>
    <dgm:pt modelId="{56B64249-DB20-9C44-BD32-E7A36F9D2FB0}" type="sibTrans" cxnId="{1727BF9D-5BEE-B04A-848E-B27229F3E9EA}">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5786" custScaleY="160040" custLinFactX="32330" custLinFactNeighborX="100000" custLinFactNeighborY="39274"/>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30096" custLinFactNeighborY="-9578">
        <dgm:presLayoutVars>
          <dgm:chMax val="1"/>
          <dgm:bulletEnabled val="1"/>
        </dgm:presLayoutVars>
      </dgm:prSet>
      <dgm:spPr/>
    </dgm:pt>
    <dgm:pt modelId="{AA2C9715-1C49-124E-98EC-6E4603EA7D93}" type="pres">
      <dgm:prSet presAssocID="{0DE3C4D4-4793-CF44-9C15-21F9E07C076C}" presName="quadrant2" presStyleLbl="node1" presStyleIdx="1" presStyleCnt="4" custScaleX="176046" custScaleY="139929" custLinFactNeighborX="37338" custLinFactNeighborY="-7810">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36735" custLinFactNeighborY="15945">
        <dgm:presLayoutVars>
          <dgm:chMax val="1"/>
          <dgm:bulletEnabled val="1"/>
        </dgm:presLayoutVars>
      </dgm:prSet>
      <dgm:spPr/>
    </dgm:pt>
    <dgm:pt modelId="{F332CBED-898E-684D-BDA3-99226DDE14AC}" type="pres">
      <dgm:prSet presAssocID="{0DE3C4D4-4793-CF44-9C15-21F9E07C076C}" presName="quadrant4" presStyleLbl="node1" presStyleIdx="3" presStyleCnt="4" custScaleX="151569" custScaleY="125893" custLinFactNeighborX="-21383" custLinFactNeighborY="16858">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64DDA002-2302-1846-8DE2-C815C34315D8}" type="presOf" srcId="{7DE172E2-CB46-904E-B0D9-07DCE8DB5382}" destId="{66878DF1-E23B-E74E-B68A-1BBFD0209D61}" srcOrd="0" destOrd="0" presId="urn:microsoft.com/office/officeart/2005/8/layout/cycle4"/>
    <dgm:cxn modelId="{67A5FB0C-ECE7-1D4B-950D-52658098DF8A}" srcId="{76E658F6-7065-E14B-977F-8DF4A5D6F061}" destId="{E01EC7CA-489C-C24E-93AE-DE580C7E8B2B}" srcOrd="0" destOrd="0" parTransId="{156ABB84-E1F3-FF4C-85BA-0235970BED83}" sibTransId="{65D52C04-6198-6D4B-8721-D17229D6BA6D}"/>
    <dgm:cxn modelId="{FAA8800D-004B-984B-AB23-0F002E1AE8FA}" type="presOf" srcId="{76E658F6-7065-E14B-977F-8DF4A5D6F061}" destId="{315A2D6A-5C8E-2D4D-91CA-ABFC6A2E4334}" srcOrd="0" destOrd="0" presId="urn:microsoft.com/office/officeart/2005/8/layout/cycle4"/>
    <dgm:cxn modelId="{326B6B16-A3D9-7B4E-B550-DBCF551FBB4C}" type="presOf" srcId="{0DE3C4D4-4793-CF44-9C15-21F9E07C076C}" destId="{7BEACA02-0D32-D14E-ABD6-ECA783836073}" srcOrd="0" destOrd="0"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2FEC461A-464D-0540-B43E-01DC16C9357D}" type="presOf" srcId="{BF600FF9-7476-634E-9703-B761F680EB08}" destId="{F7CC86EC-94FD-5C48-B282-0ABF76C324CD}" srcOrd="1" destOrd="1" presId="urn:microsoft.com/office/officeart/2005/8/layout/cycle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8A9FA329-EC39-724A-81EE-C426F1549024}" type="presOf" srcId="{738ECD6C-D309-BD40-892B-120882B4A447}" destId="{AA2C9715-1C49-124E-98EC-6E4603EA7D93}" srcOrd="0" destOrd="0" presId="urn:microsoft.com/office/officeart/2005/8/layout/cycle4"/>
    <dgm:cxn modelId="{A49D4441-6938-BA44-974D-DF61EB036EBE}" type="presOf" srcId="{B9F26CB0-4E6B-714C-BBC7-0DD502A4E9C9}" destId="{DED34793-7C2A-8A47-955B-C5C0A91B8244}" srcOrd="1" destOrd="1" presId="urn:microsoft.com/office/officeart/2005/8/layout/cycle4"/>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A29A095B-611C-A542-AC99-FAED341F27A0}" type="presOf" srcId="{BF600FF9-7476-634E-9703-B761F680EB08}" destId="{66878DF1-E23B-E74E-B68A-1BBFD0209D61}" srcOrd="0" destOrd="1" presId="urn:microsoft.com/office/officeart/2005/8/layout/cycle4"/>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4E82B871-7FDE-B949-B864-CFEC16E53DE6}" type="presOf" srcId="{21E1DF30-9894-434C-B439-7B79F27B1306}" destId="{DED34793-7C2A-8A47-955B-C5C0A91B8244}" srcOrd="1" destOrd="3" presId="urn:microsoft.com/office/officeart/2005/8/layout/cycle4"/>
    <dgm:cxn modelId="{65A6437A-B31C-1D47-B4E9-9666C5B7F62C}" type="presOf" srcId="{189A0195-405F-F94B-AD6D-E6A4D7979C17}" destId="{DED34793-7C2A-8A47-955B-C5C0A91B8244}" srcOrd="1" destOrd="2" presId="urn:microsoft.com/office/officeart/2005/8/layout/cycle4"/>
    <dgm:cxn modelId="{0BFF3B7D-75C1-DD4E-B0D8-E1DF5C14A051}" type="presOf" srcId="{C211AB74-3BD9-564D-B23E-2C11D97BA469}" destId="{DED34793-7C2A-8A47-955B-C5C0A91B8244}" srcOrd="1" destOrd="0"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2"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63A9999D-6471-3740-98C2-948FC2C22638}" type="presOf" srcId="{21E1DF30-9894-434C-B439-7B79F27B1306}" destId="{A7EB0887-B9BF-8644-BD7A-BF49A6C1E988}" srcOrd="0" destOrd="3" presId="urn:microsoft.com/office/officeart/2005/8/layout/cycle4"/>
    <dgm:cxn modelId="{1727BF9D-5BEE-B04A-848E-B27229F3E9EA}" srcId="{44F8C1C0-54AC-4046-8334-1BD4410287FE}" destId="{BF600FF9-7476-634E-9703-B761F680EB08}" srcOrd="1" destOrd="0" parTransId="{1AFFA795-4B7A-A740-827B-AA555AB3E8EC}" sibTransId="{56B64249-DB20-9C44-BD32-E7A36F9D2FB0}"/>
    <dgm:cxn modelId="{B27791A4-1C3A-6D44-A2BC-CCDA4FE991ED}" type="presOf" srcId="{B9F26CB0-4E6B-714C-BBC7-0DD502A4E9C9}" destId="{A7EB0887-B9BF-8644-BD7A-BF49A6C1E988}" srcOrd="0" destOrd="1" presId="urn:microsoft.com/office/officeart/2005/8/layout/cycle4"/>
    <dgm:cxn modelId="{92A563A9-97D6-D14C-ACFA-51340F20A1FA}" srcId="{0DE3C4D4-4793-CF44-9C15-21F9E07C076C}" destId="{44F8C1C0-54AC-4046-8334-1BD4410287FE}" srcOrd="2" destOrd="0" parTransId="{D2F5B665-3E64-C442-B6DF-FB3A0CE52842}" sibTransId="{549FE0D4-EBFC-5B4D-A037-6BF726A43671}"/>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2" destOrd="0" parTransId="{5B5A19E2-B4D9-1C41-91FE-77ECF4F25531}" sibTransId="{E0480546-FCDD-6147-BF97-DBF6E6E4F4C1}"/>
    <dgm:cxn modelId="{86E5DBCC-04F8-1F4E-87A0-EDA58E150109}" type="presOf" srcId="{44F8C1C0-54AC-4046-8334-1BD4410287FE}" destId="{560E9136-2DFF-C146-A767-8AC83E97663E}" srcOrd="0" destOrd="0" presId="urn:microsoft.com/office/officeart/2005/8/layout/cycle4"/>
    <dgm:cxn modelId="{21EE64D3-E88F-5040-A4EE-D58ADF904025}" type="presOf" srcId="{F160F84C-4B75-9C4D-BA52-871861B745DA}" destId="{2795E6B2-E166-DE46-A27C-339A52E98218}" srcOrd="1" destOrd="2" presId="urn:microsoft.com/office/officeart/2005/8/layout/cycle4"/>
    <dgm:cxn modelId="{ECD649D9-DDE9-AE4C-A35D-8318C901A03E}" type="presOf" srcId="{C211AB74-3BD9-564D-B23E-2C11D97BA469}" destId="{A7EB0887-B9BF-8644-BD7A-BF49A6C1E988}" srcOrd="0" destOrd="0"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C5EFE8F3-CA7D-794F-8FA3-221D52D05BD3}" srcId="{738ECD6C-D309-BD40-892B-120882B4A447}" destId="{21E1DF30-9894-434C-B439-7B79F27B1306}" srcOrd="3" destOrd="0" parTransId="{8121ADCA-3252-784C-93DD-FDC1A068B883}" sibTransId="{4B524502-A635-9C4F-85B8-CB622E00F536}"/>
    <dgm:cxn modelId="{981039F8-264A-2A4D-9042-324CF162BA2C}" srcId="{738ECD6C-D309-BD40-892B-120882B4A447}" destId="{B9F26CB0-4E6B-714C-BBC7-0DD502A4E9C9}" srcOrd="1" destOrd="0" parTransId="{38595872-554D-3148-8115-9A9BC95C5E61}" sibTransId="{3B47278E-908A-C648-B7D1-91B43DCFD828}"/>
    <dgm:cxn modelId="{653D56FC-4939-5344-8ACC-0515D5524909}" type="presOf" srcId="{F160F84C-4B75-9C4D-BA52-871861B745DA}" destId="{7C7B3AB3-710E-A442-B567-6DED056F1396}" srcOrd="0" destOrd="2"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3">
            <a:lumMod val="75000"/>
          </a:schemeClr>
        </a:solidFill>
      </dgm:spPr>
      <dgm:t>
        <a:bodyPr/>
        <a:lstStyle/>
        <a:p>
          <a:pPr rtl="0"/>
          <a:r>
            <a:rPr lang="en-US" dirty="0">
              <a:latin typeface="Corbel" panose="020B0503020204020204" pitchFamily="34" charset="0"/>
            </a:rPr>
            <a:t>Performance Gap: Resource</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3">
            <a:lumMod val="60000"/>
            <a:lumOff val="40000"/>
          </a:schemeClr>
        </a:solidFill>
      </dgm:spPr>
      <dgm:t>
        <a:bodyPr/>
        <a:lstStyle/>
        <a:p>
          <a:pPr>
            <a:buNone/>
          </a:pPr>
          <a:r>
            <a:rPr lang="en-US" b="1" dirty="0">
              <a:latin typeface="Corbel" panose="020B0503020204020204" pitchFamily="34" charset="0"/>
            </a:rPr>
            <a:t>Target: Parents</a:t>
          </a:r>
        </a:p>
        <a:p>
          <a:pPr>
            <a:buNone/>
          </a:pPr>
          <a:r>
            <a:rPr lang="en-US" b="1" dirty="0">
              <a:latin typeface="Corbel" panose="020B0503020204020204" pitchFamily="34" charset="0"/>
            </a:rPr>
            <a:t>Phase: Humble- all</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3">
            <a:lumMod val="40000"/>
            <a:lumOff val="60000"/>
          </a:schemeClr>
        </a:solidFill>
      </dgm:spPr>
      <dgm:t>
        <a:bodyPr/>
        <a:lstStyle/>
        <a:p>
          <a:pPr rtl="0"/>
          <a:endParaRPr lang="en-US" sz="1400" b="1" dirty="0">
            <a:latin typeface="Corbel" panose="020B0503020204020204" pitchFamily="34" charset="0"/>
          </a:endParaRPr>
        </a:p>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400" dirty="0">
              <a:latin typeface="Corbel" panose="020B0503020204020204" pitchFamily="34" charset="0"/>
            </a:rPr>
            <a:t>Parents currently have to get certain forms and permissions from boards and then and multiple other documents and information to multiple schools . It needs to be centralized</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sz="1200" b="1" noProof="0" dirty="0">
              <a:latin typeface="Corbel" panose="020B0503020204020204" pitchFamily="34" charset="0"/>
            </a:rPr>
            <a:t>Performance Objective</a:t>
          </a:r>
          <a:r>
            <a:rPr lang="en-CA" sz="1200" noProof="0" dirty="0">
              <a:latin typeface="Corbel" panose="020B0503020204020204" pitchFamily="34" charset="0"/>
            </a:rPr>
            <a:t>:</a:t>
          </a: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3"/>
        </a:solidFill>
      </dgm:spPr>
      <dgm:t>
        <a:bodyPr/>
        <a:lstStyle/>
        <a:p>
          <a:pPr rtl="0"/>
          <a:r>
            <a:rPr lang="en-US" sz="1600" b="1" dirty="0">
              <a:latin typeface="Corbel" panose="020B0503020204020204" pitchFamily="34" charset="0"/>
            </a:rPr>
            <a:t>Communication Medium</a:t>
          </a:r>
          <a:r>
            <a:rPr lang="en-US" sz="1600" dirty="0">
              <a:latin typeface="Corbel" panose="020B0503020204020204" pitchFamily="34" charset="0"/>
            </a:rPr>
            <a:t>: </a:t>
          </a:r>
        </a:p>
        <a:p>
          <a:pPr rtl="0"/>
          <a:r>
            <a:rPr lang="en-US" sz="1600" dirty="0">
              <a:latin typeface="Corbel" panose="020B0503020204020204" pitchFamily="34" charset="0"/>
            </a:rPr>
            <a:t>Online Portal or in-person with an “Educational Support Person”.</a:t>
          </a:r>
        </a:p>
        <a:p>
          <a:pPr rtl="0"/>
          <a:r>
            <a:rPr lang="en-US" sz="1600" dirty="0">
              <a:latin typeface="Corbel" panose="020B0503020204020204" pitchFamily="34" charset="0"/>
            </a:rPr>
            <a:t>Multiple for inclusivity</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Expectations:</a:t>
          </a: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B9F26CB0-4E6B-714C-BBC7-0DD502A4E9C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They can complete almost everything except for possibly one or two in-person meetings</a:t>
          </a:r>
        </a:p>
      </dgm:t>
    </dgm:pt>
    <dgm:pt modelId="{38595872-554D-3148-8115-9A9BC95C5E61}" type="parTrans" cxnId="{981039F8-264A-2A4D-9042-324CF162BA2C}">
      <dgm:prSet/>
      <dgm:spPr/>
      <dgm:t>
        <a:bodyPr/>
        <a:lstStyle/>
        <a:p>
          <a:endParaRPr lang="en-US"/>
        </a:p>
      </dgm:t>
    </dgm:pt>
    <dgm:pt modelId="{3B47278E-908A-C648-B7D1-91B43DCFD828}" type="sibTrans" cxnId="{981039F8-264A-2A4D-9042-324CF162BA2C}">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Parents don’t have to go through multiple processes on multiple platforms </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BF600FF9-7476-634E-9703-B761F680EB08}">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sz="1200" noProof="0" dirty="0">
              <a:latin typeface="Corbel" panose="020B0503020204020204" pitchFamily="34" charset="0"/>
            </a:rPr>
            <a:t>Register for all desirable educational options at one central spot, including homeschooling</a:t>
          </a:r>
        </a:p>
      </dgm:t>
    </dgm:pt>
    <dgm:pt modelId="{1AFFA795-4B7A-A740-827B-AA555AB3E8EC}" type="parTrans" cxnId="{1727BF9D-5BEE-B04A-848E-B27229F3E9EA}">
      <dgm:prSet/>
      <dgm:spPr/>
      <dgm:t>
        <a:bodyPr/>
        <a:lstStyle/>
        <a:p>
          <a:endParaRPr lang="en-US"/>
        </a:p>
      </dgm:t>
    </dgm:pt>
    <dgm:pt modelId="{56B64249-DB20-9C44-BD32-E7A36F9D2FB0}" type="sibTrans" cxnId="{1727BF9D-5BEE-B04A-848E-B27229F3E9EA}">
      <dgm:prSet/>
      <dgm:spPr/>
      <dgm:t>
        <a:bodyPr/>
        <a:lstStyle/>
        <a:p>
          <a:endParaRPr lang="en-US"/>
        </a:p>
      </dgm:t>
    </dgm:pt>
    <dgm:pt modelId="{02E51902-142E-2B49-A6A4-5C62BC719078}">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How many options parents registered for and which choice they obtained in their hierarchal preference</a:t>
          </a:r>
        </a:p>
      </dgm:t>
    </dgm:pt>
    <dgm:pt modelId="{54F84829-C644-A148-A14E-8C515E59D668}" type="parTrans" cxnId="{D0F83E56-D7F1-364B-BC53-39A85874F747}">
      <dgm:prSet/>
      <dgm:spPr/>
      <dgm:t>
        <a:bodyPr/>
        <a:lstStyle/>
        <a:p>
          <a:endParaRPr lang="en-US"/>
        </a:p>
      </dgm:t>
    </dgm:pt>
    <dgm:pt modelId="{E944C2B3-86EE-4444-9F0D-5485B506BCD3}" type="sibTrans" cxnId="{D0F83E56-D7F1-364B-BC53-39A85874F747}">
      <dgm:prSet/>
      <dgm:spPr/>
      <dgm:t>
        <a:bodyPr/>
        <a:lstStyle/>
        <a:p>
          <a:endParaRPr lang="en-US"/>
        </a:p>
      </dgm:t>
    </dgm:pt>
    <dgm:pt modelId="{FBC9348D-4147-5943-9D64-349E304DC135}">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sz="1200" noProof="0" dirty="0">
              <a:latin typeface="Corbel" panose="020B0503020204020204" pitchFamily="34" charset="0"/>
            </a:rPr>
            <a:t>Track Admission</a:t>
          </a:r>
        </a:p>
      </dgm:t>
    </dgm:pt>
    <dgm:pt modelId="{6519E402-AD87-F040-90A9-8921B6AE9751}" type="parTrans" cxnId="{A52767E7-46D8-DD47-B515-A78D2FBB5CC1}">
      <dgm:prSet/>
      <dgm:spPr/>
      <dgm:t>
        <a:bodyPr/>
        <a:lstStyle/>
        <a:p>
          <a:endParaRPr lang="en-US"/>
        </a:p>
      </dgm:t>
    </dgm:pt>
    <dgm:pt modelId="{8AF8753A-FE25-4C45-8203-B23557258377}" type="sibTrans" cxnId="{A52767E7-46D8-DD47-B515-A78D2FBB5CC1}">
      <dgm:prSet/>
      <dgm:spPr/>
      <dgm:t>
        <a:bodyPr/>
        <a:lstStyle/>
        <a:p>
          <a:endParaRPr lang="en-US"/>
        </a:p>
      </dgm:t>
    </dgm:pt>
    <dgm:pt modelId="{4DC28810-EA0F-F34F-A319-CD465AEE4670}">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sz="1200" noProof="0" dirty="0">
              <a:latin typeface="Corbel" panose="020B0503020204020204" pitchFamily="34" charset="0"/>
            </a:rPr>
            <a:t>Cancel Registration for the schools not chosen</a:t>
          </a:r>
        </a:p>
      </dgm:t>
    </dgm:pt>
    <dgm:pt modelId="{8266115E-A5C4-104B-A273-AC0928628629}" type="parTrans" cxnId="{F3337BCF-55EB-A240-8F15-E55EA3F5A248}">
      <dgm:prSet/>
      <dgm:spPr/>
      <dgm:t>
        <a:bodyPr/>
        <a:lstStyle/>
        <a:p>
          <a:endParaRPr lang="en-US"/>
        </a:p>
      </dgm:t>
    </dgm:pt>
    <dgm:pt modelId="{5547E00F-BC7C-FE45-8475-577E463142EA}" type="sibTrans" cxnId="{F3337BCF-55EB-A240-8F15-E55EA3F5A248}">
      <dgm:prSet/>
      <dgm:spPr/>
      <dgm:t>
        <a:bodyPr/>
        <a:lstStyle/>
        <a:p>
          <a:endParaRPr lang="en-US"/>
        </a:p>
      </dgm:t>
    </dgm:pt>
    <dgm:pt modelId="{627822A8-0D90-9543-9A8B-0119CCCBC5B1}">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Font typeface="Arial" panose="020B0604020202020204" pitchFamily="34" charset="0"/>
            <a:buChar char="•"/>
          </a:pPr>
          <a:r>
            <a:rPr lang="en-CA" sz="1200" noProof="0" dirty="0">
              <a:latin typeface="Corbel" panose="020B0503020204020204" pitchFamily="34" charset="0"/>
            </a:rPr>
            <a:t>Integrated with school portals so you can choose bus service, daycare, lunch care, after school activities  </a:t>
          </a:r>
          <a:r>
            <a:rPr lang="en-CA" sz="1200" noProof="0" dirty="0" err="1">
              <a:latin typeface="Corbel" panose="020B0503020204020204" pitchFamily="34" charset="0"/>
            </a:rPr>
            <a:t>etc</a:t>
          </a:r>
          <a:r>
            <a:rPr lang="en-CA" sz="1200" noProof="0" dirty="0">
              <a:latin typeface="Corbel" panose="020B0503020204020204" pitchFamily="34" charset="0"/>
            </a:rPr>
            <a:t> at one spot </a:t>
          </a:r>
        </a:p>
      </dgm:t>
    </dgm:pt>
    <dgm:pt modelId="{AC17A5AD-9AEF-F445-9797-882562D3C763}" type="parTrans" cxnId="{6ADC93AD-069C-4543-9151-F1B7FA6A2D6C}">
      <dgm:prSet/>
      <dgm:spPr/>
      <dgm:t>
        <a:bodyPr/>
        <a:lstStyle/>
        <a:p>
          <a:endParaRPr lang="en-US"/>
        </a:p>
      </dgm:t>
    </dgm:pt>
    <dgm:pt modelId="{9A2D1FB0-E86C-C945-A949-EBC7885111AC}" type="sibTrans" cxnId="{6ADC93AD-069C-4543-9151-F1B7FA6A2D6C}">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5786" custScaleY="160040" custLinFactX="32330" custLinFactNeighborX="100000" custLinFactNeighborY="39274"/>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15072" custLinFactNeighborY="-8694">
        <dgm:presLayoutVars>
          <dgm:chMax val="1"/>
          <dgm:bulletEnabled val="1"/>
        </dgm:presLayoutVars>
      </dgm:prSet>
      <dgm:spPr/>
    </dgm:pt>
    <dgm:pt modelId="{AA2C9715-1C49-124E-98EC-6E4603EA7D93}" type="pres">
      <dgm:prSet presAssocID="{0DE3C4D4-4793-CF44-9C15-21F9E07C076C}" presName="quadrant2" presStyleLbl="node1" presStyleIdx="1" presStyleCnt="4" custScaleX="167581" custScaleY="140719" custLinFactNeighborX="39857" custLinFactNeighborY="-6925">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36735" custLinFactNeighborY="15945">
        <dgm:presLayoutVars>
          <dgm:chMax val="1"/>
          <dgm:bulletEnabled val="1"/>
        </dgm:presLayoutVars>
      </dgm:prSet>
      <dgm:spPr/>
    </dgm:pt>
    <dgm:pt modelId="{F332CBED-898E-684D-BDA3-99226DDE14AC}" type="pres">
      <dgm:prSet presAssocID="{0DE3C4D4-4793-CF44-9C15-21F9E07C076C}" presName="quadrant4" presStyleLbl="node1" presStyleIdx="3" presStyleCnt="4" custScaleX="151569" custScaleY="125893" custLinFactNeighborX="-21383" custLinFactNeighborY="16858">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64DDA002-2302-1846-8DE2-C815C34315D8}" type="presOf" srcId="{7DE172E2-CB46-904E-B0D9-07DCE8DB5382}" destId="{66878DF1-E23B-E74E-B68A-1BBFD0209D61}" srcOrd="0" destOrd="0" presId="urn:microsoft.com/office/officeart/2005/8/layout/cycle4"/>
    <dgm:cxn modelId="{67A5FB0C-ECE7-1D4B-950D-52658098DF8A}" srcId="{76E658F6-7065-E14B-977F-8DF4A5D6F061}" destId="{E01EC7CA-489C-C24E-93AE-DE580C7E8B2B}" srcOrd="0" destOrd="0" parTransId="{156ABB84-E1F3-FF4C-85BA-0235970BED83}" sibTransId="{65D52C04-6198-6D4B-8721-D17229D6BA6D}"/>
    <dgm:cxn modelId="{FAA8800D-004B-984B-AB23-0F002E1AE8FA}" type="presOf" srcId="{76E658F6-7065-E14B-977F-8DF4A5D6F061}" destId="{315A2D6A-5C8E-2D4D-91CA-ABFC6A2E4334}" srcOrd="0" destOrd="0" presId="urn:microsoft.com/office/officeart/2005/8/layout/cycle4"/>
    <dgm:cxn modelId="{D023030E-E97B-9348-B399-92ACD09711C8}" type="presOf" srcId="{4DC28810-EA0F-F34F-A319-CD465AEE4670}" destId="{F7CC86EC-94FD-5C48-B282-0ABF76C324CD}" srcOrd="1" destOrd="3" presId="urn:microsoft.com/office/officeart/2005/8/layout/cycle4"/>
    <dgm:cxn modelId="{326B6B16-A3D9-7B4E-B550-DBCF551FBB4C}" type="presOf" srcId="{0DE3C4D4-4793-CF44-9C15-21F9E07C076C}" destId="{7BEACA02-0D32-D14E-ABD6-ECA783836073}" srcOrd="0" destOrd="0" presId="urn:microsoft.com/office/officeart/2005/8/layout/cycle4"/>
    <dgm:cxn modelId="{6625DD17-61D9-3846-96BE-454768BE7283}" type="presOf" srcId="{02E51902-142E-2B49-A6A4-5C62BC719078}" destId="{DED34793-7C2A-8A47-955B-C5C0A91B8244}" srcOrd="1" destOrd="3"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2FEC461A-464D-0540-B43E-01DC16C9357D}" type="presOf" srcId="{BF600FF9-7476-634E-9703-B761F680EB08}" destId="{F7CC86EC-94FD-5C48-B282-0ABF76C324CD}" srcOrd="1" destOrd="1" presId="urn:microsoft.com/office/officeart/2005/8/layout/cycle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8A9FA329-EC39-724A-81EE-C426F1549024}" type="presOf" srcId="{738ECD6C-D309-BD40-892B-120882B4A447}" destId="{AA2C9715-1C49-124E-98EC-6E4603EA7D93}" srcOrd="0" destOrd="0" presId="urn:microsoft.com/office/officeart/2005/8/layout/cycle4"/>
    <dgm:cxn modelId="{A49D4441-6938-BA44-974D-DF61EB036EBE}" type="presOf" srcId="{B9F26CB0-4E6B-714C-BBC7-0DD502A4E9C9}" destId="{DED34793-7C2A-8A47-955B-C5C0A91B8244}" srcOrd="1" destOrd="1" presId="urn:microsoft.com/office/officeart/2005/8/layout/cycle4"/>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D0F83E56-D7F1-364B-BC53-39A85874F747}" srcId="{738ECD6C-D309-BD40-892B-120882B4A447}" destId="{02E51902-142E-2B49-A6A4-5C62BC719078}" srcOrd="3" destOrd="0" parTransId="{54F84829-C644-A148-A14E-8C515E59D668}" sibTransId="{E944C2B3-86EE-4444-9F0D-5485B506BCD3}"/>
    <dgm:cxn modelId="{A29A095B-611C-A542-AC99-FAED341F27A0}" type="presOf" srcId="{BF600FF9-7476-634E-9703-B761F680EB08}" destId="{66878DF1-E23B-E74E-B68A-1BBFD0209D61}" srcOrd="0" destOrd="1" presId="urn:microsoft.com/office/officeart/2005/8/layout/cycle4"/>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65A6437A-B31C-1D47-B4E9-9666C5B7F62C}" type="presOf" srcId="{189A0195-405F-F94B-AD6D-E6A4D7979C17}" destId="{DED34793-7C2A-8A47-955B-C5C0A91B8244}" srcOrd="1" destOrd="2" presId="urn:microsoft.com/office/officeart/2005/8/layout/cycle4"/>
    <dgm:cxn modelId="{0BFF3B7D-75C1-DD4E-B0D8-E1DF5C14A051}" type="presOf" srcId="{C211AB74-3BD9-564D-B23E-2C11D97BA469}" destId="{DED34793-7C2A-8A47-955B-C5C0A91B8244}" srcOrd="1" destOrd="0"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2"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1727BF9D-5BEE-B04A-848E-B27229F3E9EA}" srcId="{44F8C1C0-54AC-4046-8334-1BD4410287FE}" destId="{BF600FF9-7476-634E-9703-B761F680EB08}" srcOrd="1" destOrd="0" parTransId="{1AFFA795-4B7A-A740-827B-AA555AB3E8EC}" sibTransId="{56B64249-DB20-9C44-BD32-E7A36F9D2FB0}"/>
    <dgm:cxn modelId="{B27791A4-1C3A-6D44-A2BC-CCDA4FE991ED}" type="presOf" srcId="{B9F26CB0-4E6B-714C-BBC7-0DD502A4E9C9}" destId="{A7EB0887-B9BF-8644-BD7A-BF49A6C1E988}" srcOrd="0" destOrd="1" presId="urn:microsoft.com/office/officeart/2005/8/layout/cycle4"/>
    <dgm:cxn modelId="{92A563A9-97D6-D14C-ACFA-51340F20A1FA}" srcId="{0DE3C4D4-4793-CF44-9C15-21F9E07C076C}" destId="{44F8C1C0-54AC-4046-8334-1BD4410287FE}" srcOrd="2" destOrd="0" parTransId="{D2F5B665-3E64-C442-B6DF-FB3A0CE52842}" sibTransId="{549FE0D4-EBFC-5B4D-A037-6BF726A43671}"/>
    <dgm:cxn modelId="{6ADC93AD-069C-4543-9151-F1B7FA6A2D6C}" srcId="{44F8C1C0-54AC-4046-8334-1BD4410287FE}" destId="{627822A8-0D90-9543-9A8B-0119CCCBC5B1}" srcOrd="4" destOrd="0" parTransId="{AC17A5AD-9AEF-F445-9797-882562D3C763}" sibTransId="{9A2D1FB0-E86C-C945-A949-EBC7885111AC}"/>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2" destOrd="0" parTransId="{5B5A19E2-B4D9-1C41-91FE-77ECF4F25531}" sibTransId="{E0480546-FCDD-6147-BF97-DBF6E6E4F4C1}"/>
    <dgm:cxn modelId="{8EBF03B4-EFD5-774B-8A6D-A93DAE59D95E}" type="presOf" srcId="{02E51902-142E-2B49-A6A4-5C62BC719078}" destId="{A7EB0887-B9BF-8644-BD7A-BF49A6C1E988}" srcOrd="0" destOrd="3" presId="urn:microsoft.com/office/officeart/2005/8/layout/cycle4"/>
    <dgm:cxn modelId="{8268CDBB-2433-4643-8CBD-38028099036E}" type="presOf" srcId="{FBC9348D-4147-5943-9D64-349E304DC135}" destId="{F7CC86EC-94FD-5C48-B282-0ABF76C324CD}" srcOrd="1" destOrd="2" presId="urn:microsoft.com/office/officeart/2005/8/layout/cycle4"/>
    <dgm:cxn modelId="{86E5DBCC-04F8-1F4E-87A0-EDA58E150109}" type="presOf" srcId="{44F8C1C0-54AC-4046-8334-1BD4410287FE}" destId="{560E9136-2DFF-C146-A767-8AC83E97663E}" srcOrd="0" destOrd="0" presId="urn:microsoft.com/office/officeart/2005/8/layout/cycle4"/>
    <dgm:cxn modelId="{F3337BCF-55EB-A240-8F15-E55EA3F5A248}" srcId="{44F8C1C0-54AC-4046-8334-1BD4410287FE}" destId="{4DC28810-EA0F-F34F-A319-CD465AEE4670}" srcOrd="3" destOrd="0" parTransId="{8266115E-A5C4-104B-A273-AC0928628629}" sibTransId="{5547E00F-BC7C-FE45-8475-577E463142EA}"/>
    <dgm:cxn modelId="{21EE64D3-E88F-5040-A4EE-D58ADF904025}" type="presOf" srcId="{F160F84C-4B75-9C4D-BA52-871861B745DA}" destId="{2795E6B2-E166-DE46-A27C-339A52E98218}" srcOrd="1" destOrd="2" presId="urn:microsoft.com/office/officeart/2005/8/layout/cycle4"/>
    <dgm:cxn modelId="{ECD649D9-DDE9-AE4C-A35D-8318C901A03E}" type="presOf" srcId="{C211AB74-3BD9-564D-B23E-2C11D97BA469}" destId="{A7EB0887-B9BF-8644-BD7A-BF49A6C1E988}" srcOrd="0" destOrd="0" presId="urn:microsoft.com/office/officeart/2005/8/layout/cycle4"/>
    <dgm:cxn modelId="{A52767E7-46D8-DD47-B515-A78D2FBB5CC1}" srcId="{44F8C1C0-54AC-4046-8334-1BD4410287FE}" destId="{FBC9348D-4147-5943-9D64-349E304DC135}" srcOrd="2" destOrd="0" parTransId="{6519E402-AD87-F040-90A9-8921B6AE9751}" sibTransId="{8AF8753A-FE25-4C45-8203-B23557258377}"/>
    <dgm:cxn modelId="{BEEB61E8-12C6-C347-B415-3F8533959122}" type="presOf" srcId="{627822A8-0D90-9543-9A8B-0119CCCBC5B1}" destId="{66878DF1-E23B-E74E-B68A-1BBFD0209D61}" srcOrd="0" destOrd="4"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0DFA9DF4-4FFD-2145-84D7-2F3AF99812DA}" type="presOf" srcId="{4DC28810-EA0F-F34F-A319-CD465AEE4670}" destId="{66878DF1-E23B-E74E-B68A-1BBFD0209D61}" srcOrd="0" destOrd="3" presId="urn:microsoft.com/office/officeart/2005/8/layout/cycle4"/>
    <dgm:cxn modelId="{753248F7-5A9A-3B45-BFBD-E724197BBCC3}" type="presOf" srcId="{FBC9348D-4147-5943-9D64-349E304DC135}" destId="{66878DF1-E23B-E74E-B68A-1BBFD0209D61}" srcOrd="0" destOrd="2" presId="urn:microsoft.com/office/officeart/2005/8/layout/cycle4"/>
    <dgm:cxn modelId="{981039F8-264A-2A4D-9042-324CF162BA2C}" srcId="{738ECD6C-D309-BD40-892B-120882B4A447}" destId="{B9F26CB0-4E6B-714C-BBC7-0DD502A4E9C9}" srcOrd="1" destOrd="0" parTransId="{38595872-554D-3148-8115-9A9BC95C5E61}" sibTransId="{3B47278E-908A-C648-B7D1-91B43DCFD828}"/>
    <dgm:cxn modelId="{653D56FC-4939-5344-8ACC-0515D5524909}" type="presOf" srcId="{F160F84C-4B75-9C4D-BA52-871861B745DA}" destId="{7C7B3AB3-710E-A442-B567-6DED056F1396}" srcOrd="0" destOrd="2" presId="urn:microsoft.com/office/officeart/2005/8/layout/cycle4"/>
    <dgm:cxn modelId="{71EFF9FF-80CA-9C46-83B9-1E6F005D2F96}" type="presOf" srcId="{627822A8-0D90-9543-9A8B-0119CCCBC5B1}" destId="{F7CC86EC-94FD-5C48-B282-0ABF76C324CD}" srcOrd="1" destOrd="4"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4">
            <a:lumMod val="75000"/>
          </a:schemeClr>
        </a:solidFill>
      </dgm:spPr>
      <dgm:t>
        <a:bodyPr/>
        <a:lstStyle/>
        <a:p>
          <a:pPr rtl="0"/>
          <a:r>
            <a:rPr lang="en-US" dirty="0">
              <a:latin typeface="Corbel" panose="020B0503020204020204" pitchFamily="34" charset="0"/>
            </a:rPr>
            <a:t>Performance Gap: Resource</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4">
            <a:lumMod val="60000"/>
            <a:lumOff val="40000"/>
          </a:schemeClr>
        </a:solidFill>
      </dgm:spPr>
      <dgm:t>
        <a:bodyPr/>
        <a:lstStyle/>
        <a:p>
          <a:pPr>
            <a:buNone/>
          </a:pPr>
          <a:r>
            <a:rPr lang="en-US" b="1" dirty="0">
              <a:latin typeface="Corbel" panose="020B0503020204020204" pitchFamily="34" charset="0"/>
            </a:rPr>
            <a:t>Target: Organizational</a:t>
          </a:r>
        </a:p>
        <a:p>
          <a:pPr>
            <a:buNone/>
          </a:pPr>
          <a:r>
            <a:rPr lang="en-US" b="1" dirty="0">
              <a:latin typeface="Corbel" panose="020B0503020204020204" pitchFamily="34" charset="0"/>
            </a:rPr>
            <a:t>Phase: arrogant and humble </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4">
            <a:lumMod val="40000"/>
            <a:lumOff val="60000"/>
          </a:schemeClr>
        </a:solidFill>
      </dgm:spPr>
      <dgm:t>
        <a:bodyPr/>
        <a:lstStyle/>
        <a:p>
          <a:pPr rtl="0"/>
          <a:endParaRPr lang="en-US" sz="1400" b="1" dirty="0">
            <a:latin typeface="Corbel" panose="020B0503020204020204" pitchFamily="34" charset="0"/>
          </a:endParaRPr>
        </a:p>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400" dirty="0">
              <a:latin typeface="Corbel" panose="020B0503020204020204" pitchFamily="34" charset="0"/>
            </a:rPr>
            <a:t>I think documenting and taking an interest in the users is important not just as part of summative evaluation but to cure the disconnect between administrators and government  with families and kids</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sz="1200" b="1" noProof="0" dirty="0">
              <a:latin typeface="Corbel" panose="020B0503020204020204" pitchFamily="34" charset="0"/>
            </a:rPr>
            <a:t>Performance Objective</a:t>
          </a:r>
          <a:r>
            <a:rPr lang="en-CA" sz="1200" noProof="0" dirty="0">
              <a:latin typeface="Corbel" panose="020B0503020204020204" pitchFamily="34" charset="0"/>
            </a:rPr>
            <a:t>:</a:t>
          </a: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4"/>
        </a:solidFill>
      </dgm:spPr>
      <dgm:t>
        <a:bodyPr/>
        <a:lstStyle/>
        <a:p>
          <a:pPr rtl="0"/>
          <a:r>
            <a:rPr lang="en-US" sz="1600" b="1" dirty="0">
              <a:latin typeface="Corbel" panose="020B0503020204020204" pitchFamily="34" charset="0"/>
            </a:rPr>
            <a:t>Communication Medium</a:t>
          </a:r>
          <a:r>
            <a:rPr lang="en-US" sz="1600" dirty="0">
              <a:latin typeface="Corbel" panose="020B0503020204020204" pitchFamily="34" charset="0"/>
            </a:rPr>
            <a:t>: </a:t>
          </a:r>
        </a:p>
        <a:p>
          <a:pPr rtl="0"/>
          <a:r>
            <a:rPr lang="en-US" sz="1400" dirty="0">
              <a:latin typeface="Corbel" panose="020B0503020204020204" pitchFamily="34" charset="0"/>
            </a:rPr>
            <a:t>Online and over the phone</a:t>
          </a:r>
        </a:p>
        <a:p>
          <a:pPr rtl="0"/>
          <a:r>
            <a:rPr lang="en-US" sz="1400" dirty="0">
              <a:latin typeface="Corbel" panose="020B0503020204020204" pitchFamily="34" charset="0"/>
            </a:rPr>
            <a:t>Phone: personal, more detailed but </a:t>
          </a:r>
          <a:r>
            <a:rPr lang="en-US" sz="1400" dirty="0" err="1">
              <a:latin typeface="Corbel" panose="020B0503020204020204" pitchFamily="34" charset="0"/>
            </a:rPr>
            <a:t>labour</a:t>
          </a:r>
          <a:r>
            <a:rPr lang="en-US" sz="1400" dirty="0">
              <a:latin typeface="Corbel" panose="020B0503020204020204" pitchFamily="34" charset="0"/>
            </a:rPr>
            <a:t> intensive, verbal </a:t>
          </a:r>
          <a:r>
            <a:rPr lang="en-US" sz="1400" dirty="0" err="1">
              <a:latin typeface="Corbel" panose="020B0503020204020204" pitchFamily="34" charset="0"/>
            </a:rPr>
            <a:t>barriers,people</a:t>
          </a:r>
          <a:r>
            <a:rPr lang="en-US" sz="1400" dirty="0">
              <a:latin typeface="Corbel" panose="020B0503020204020204" pitchFamily="34" charset="0"/>
            </a:rPr>
            <a:t>-pleasing  suspicion</a:t>
          </a:r>
        </a:p>
        <a:p>
          <a:pPr rtl="0"/>
          <a:r>
            <a:rPr lang="en-US" sz="1400" dirty="0">
              <a:latin typeface="Corbel" panose="020B0503020204020204" pitchFamily="34" charset="0"/>
            </a:rPr>
            <a:t>Online: low participation but convenient</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Expectations:</a:t>
          </a: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B9F26CB0-4E6B-714C-BBC7-0DD502A4E9C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To be heard</a:t>
          </a:r>
        </a:p>
      </dgm:t>
    </dgm:pt>
    <dgm:pt modelId="{38595872-554D-3148-8115-9A9BC95C5E61}" type="parTrans" cxnId="{981039F8-264A-2A4D-9042-324CF162BA2C}">
      <dgm:prSet/>
      <dgm:spPr/>
      <dgm:t>
        <a:bodyPr/>
        <a:lstStyle/>
        <a:p>
          <a:endParaRPr lang="en-US"/>
        </a:p>
      </dgm:t>
    </dgm:pt>
    <dgm:pt modelId="{3B47278E-908A-C648-B7D1-91B43DCFD828}" type="sibTrans" cxnId="{981039F8-264A-2A4D-9042-324CF162BA2C}">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The need for a cultural shift in documenting and taking an interest in the users</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02E51902-142E-2B49-A6A4-5C62BC719078}">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How many options parents registered for and which choice they obtained in their hierarchal preference</a:t>
          </a:r>
        </a:p>
      </dgm:t>
    </dgm:pt>
    <dgm:pt modelId="{54F84829-C644-A148-A14E-8C515E59D668}" type="parTrans" cxnId="{D0F83E56-D7F1-364B-BC53-39A85874F747}">
      <dgm:prSet/>
      <dgm:spPr/>
      <dgm:t>
        <a:bodyPr/>
        <a:lstStyle/>
        <a:p>
          <a:endParaRPr lang="en-US"/>
        </a:p>
      </dgm:t>
    </dgm:pt>
    <dgm:pt modelId="{E944C2B3-86EE-4444-9F0D-5485B506BCD3}" type="sibTrans" cxnId="{D0F83E56-D7F1-364B-BC53-39A85874F747}">
      <dgm:prSet/>
      <dgm:spPr/>
      <dgm:t>
        <a:bodyPr/>
        <a:lstStyle/>
        <a:p>
          <a:endParaRPr lang="en-US"/>
        </a:p>
      </dgm:t>
    </dgm:pt>
    <dgm:pt modelId="{A851710E-5A05-9F47-AB4D-9C3F85E08E1C}">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sz="1200" noProof="0" dirty="0">
              <a:latin typeface="Corbel" panose="020B0503020204020204" pitchFamily="34" charset="0"/>
            </a:rPr>
            <a:t>-Cultural shift where data is recorded and analyzed about parents and kids in the goal of understanding and improving performance and satisfaction. </a:t>
          </a:r>
        </a:p>
      </dgm:t>
    </dgm:pt>
    <dgm:pt modelId="{34232619-AB21-7C42-876F-8F53B99369FA}" type="parTrans" cxnId="{2428F7D2-3BC6-C647-A053-044045862643}">
      <dgm:prSet/>
      <dgm:spPr/>
      <dgm:t>
        <a:bodyPr/>
        <a:lstStyle/>
        <a:p>
          <a:endParaRPr lang="en-US"/>
        </a:p>
      </dgm:t>
    </dgm:pt>
    <dgm:pt modelId="{2A5642FD-FD12-A74C-AF5A-098560A84EAD}" type="sibTrans" cxnId="{2428F7D2-3BC6-C647-A053-044045862643}">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5786" custScaleY="160040" custLinFactX="32330" custLinFactNeighborX="100000" custLinFactNeighborY="39274"/>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15072" custLinFactNeighborY="-8694">
        <dgm:presLayoutVars>
          <dgm:chMax val="1"/>
          <dgm:bulletEnabled val="1"/>
        </dgm:presLayoutVars>
      </dgm:prSet>
      <dgm:spPr/>
    </dgm:pt>
    <dgm:pt modelId="{AA2C9715-1C49-124E-98EC-6E4603EA7D93}" type="pres">
      <dgm:prSet presAssocID="{0DE3C4D4-4793-CF44-9C15-21F9E07C076C}" presName="quadrant2" presStyleLbl="node1" presStyleIdx="1" presStyleCnt="4" custScaleX="161007" custScaleY="136723" custLinFactNeighborX="43315" custLinFactNeighborY="-9571">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36735" custLinFactNeighborY="15945">
        <dgm:presLayoutVars>
          <dgm:chMax val="1"/>
          <dgm:bulletEnabled val="1"/>
        </dgm:presLayoutVars>
      </dgm:prSet>
      <dgm:spPr/>
    </dgm:pt>
    <dgm:pt modelId="{F332CBED-898E-684D-BDA3-99226DDE14AC}" type="pres">
      <dgm:prSet presAssocID="{0DE3C4D4-4793-CF44-9C15-21F9E07C076C}" presName="quadrant4" presStyleLbl="node1" presStyleIdx="3" presStyleCnt="4" custScaleX="151569" custScaleY="125893" custLinFactNeighborX="-21383" custLinFactNeighborY="16858">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64DDA002-2302-1846-8DE2-C815C34315D8}" type="presOf" srcId="{7DE172E2-CB46-904E-B0D9-07DCE8DB5382}" destId="{66878DF1-E23B-E74E-B68A-1BBFD0209D61}" srcOrd="0" destOrd="0" presId="urn:microsoft.com/office/officeart/2005/8/layout/cycle4"/>
    <dgm:cxn modelId="{67A5FB0C-ECE7-1D4B-950D-52658098DF8A}" srcId="{76E658F6-7065-E14B-977F-8DF4A5D6F061}" destId="{E01EC7CA-489C-C24E-93AE-DE580C7E8B2B}" srcOrd="0" destOrd="0" parTransId="{156ABB84-E1F3-FF4C-85BA-0235970BED83}" sibTransId="{65D52C04-6198-6D4B-8721-D17229D6BA6D}"/>
    <dgm:cxn modelId="{FAA8800D-004B-984B-AB23-0F002E1AE8FA}" type="presOf" srcId="{76E658F6-7065-E14B-977F-8DF4A5D6F061}" destId="{315A2D6A-5C8E-2D4D-91CA-ABFC6A2E4334}" srcOrd="0" destOrd="0" presId="urn:microsoft.com/office/officeart/2005/8/layout/cycle4"/>
    <dgm:cxn modelId="{326B6B16-A3D9-7B4E-B550-DBCF551FBB4C}" type="presOf" srcId="{0DE3C4D4-4793-CF44-9C15-21F9E07C076C}" destId="{7BEACA02-0D32-D14E-ABD6-ECA783836073}" srcOrd="0" destOrd="0" presId="urn:microsoft.com/office/officeart/2005/8/layout/cycle4"/>
    <dgm:cxn modelId="{6625DD17-61D9-3846-96BE-454768BE7283}" type="presOf" srcId="{02E51902-142E-2B49-A6A4-5C62BC719078}" destId="{DED34793-7C2A-8A47-955B-C5C0A91B8244}" srcOrd="1" destOrd="3"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B53BE728-71F8-5C4F-B6DB-185CEE70D396}" type="presOf" srcId="{A851710E-5A05-9F47-AB4D-9C3F85E08E1C}" destId="{F7CC86EC-94FD-5C48-B282-0ABF76C324CD}" srcOrd="1" destOrd="1" presId="urn:microsoft.com/office/officeart/2005/8/layout/cycle4"/>
    <dgm:cxn modelId="{8A9FA329-EC39-724A-81EE-C426F1549024}" type="presOf" srcId="{738ECD6C-D309-BD40-892B-120882B4A447}" destId="{AA2C9715-1C49-124E-98EC-6E4603EA7D93}" srcOrd="0" destOrd="0" presId="urn:microsoft.com/office/officeart/2005/8/layout/cycle4"/>
    <dgm:cxn modelId="{A49D4441-6938-BA44-974D-DF61EB036EBE}" type="presOf" srcId="{B9F26CB0-4E6B-714C-BBC7-0DD502A4E9C9}" destId="{DED34793-7C2A-8A47-955B-C5C0A91B8244}" srcOrd="1" destOrd="1" presId="urn:microsoft.com/office/officeart/2005/8/layout/cycle4"/>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D0F83E56-D7F1-364B-BC53-39A85874F747}" srcId="{738ECD6C-D309-BD40-892B-120882B4A447}" destId="{02E51902-142E-2B49-A6A4-5C62BC719078}" srcOrd="3" destOrd="0" parTransId="{54F84829-C644-A148-A14E-8C515E59D668}" sibTransId="{E944C2B3-86EE-4444-9F0D-5485B506BCD3}"/>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BB214677-0E83-CF43-8173-E5E97438B3CF}" type="presOf" srcId="{A851710E-5A05-9F47-AB4D-9C3F85E08E1C}" destId="{66878DF1-E23B-E74E-B68A-1BBFD0209D61}" srcOrd="0" destOrd="1" presId="urn:microsoft.com/office/officeart/2005/8/layout/cycle4"/>
    <dgm:cxn modelId="{65A6437A-B31C-1D47-B4E9-9666C5B7F62C}" type="presOf" srcId="{189A0195-405F-F94B-AD6D-E6A4D7979C17}" destId="{DED34793-7C2A-8A47-955B-C5C0A91B8244}" srcOrd="1" destOrd="2" presId="urn:microsoft.com/office/officeart/2005/8/layout/cycle4"/>
    <dgm:cxn modelId="{0BFF3B7D-75C1-DD4E-B0D8-E1DF5C14A051}" type="presOf" srcId="{C211AB74-3BD9-564D-B23E-2C11D97BA469}" destId="{DED34793-7C2A-8A47-955B-C5C0A91B8244}" srcOrd="1" destOrd="0"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2"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B27791A4-1C3A-6D44-A2BC-CCDA4FE991ED}" type="presOf" srcId="{B9F26CB0-4E6B-714C-BBC7-0DD502A4E9C9}" destId="{A7EB0887-B9BF-8644-BD7A-BF49A6C1E988}" srcOrd="0" destOrd="1" presId="urn:microsoft.com/office/officeart/2005/8/layout/cycle4"/>
    <dgm:cxn modelId="{92A563A9-97D6-D14C-ACFA-51340F20A1FA}" srcId="{0DE3C4D4-4793-CF44-9C15-21F9E07C076C}" destId="{44F8C1C0-54AC-4046-8334-1BD4410287FE}" srcOrd="2" destOrd="0" parTransId="{D2F5B665-3E64-C442-B6DF-FB3A0CE52842}" sibTransId="{549FE0D4-EBFC-5B4D-A037-6BF726A43671}"/>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2" destOrd="0" parTransId="{5B5A19E2-B4D9-1C41-91FE-77ECF4F25531}" sibTransId="{E0480546-FCDD-6147-BF97-DBF6E6E4F4C1}"/>
    <dgm:cxn modelId="{8EBF03B4-EFD5-774B-8A6D-A93DAE59D95E}" type="presOf" srcId="{02E51902-142E-2B49-A6A4-5C62BC719078}" destId="{A7EB0887-B9BF-8644-BD7A-BF49A6C1E988}" srcOrd="0" destOrd="3" presId="urn:microsoft.com/office/officeart/2005/8/layout/cycle4"/>
    <dgm:cxn modelId="{86E5DBCC-04F8-1F4E-87A0-EDA58E150109}" type="presOf" srcId="{44F8C1C0-54AC-4046-8334-1BD4410287FE}" destId="{560E9136-2DFF-C146-A767-8AC83E97663E}" srcOrd="0" destOrd="0" presId="urn:microsoft.com/office/officeart/2005/8/layout/cycle4"/>
    <dgm:cxn modelId="{2428F7D2-3BC6-C647-A053-044045862643}" srcId="{44F8C1C0-54AC-4046-8334-1BD4410287FE}" destId="{A851710E-5A05-9F47-AB4D-9C3F85E08E1C}" srcOrd="1" destOrd="0" parTransId="{34232619-AB21-7C42-876F-8F53B99369FA}" sibTransId="{2A5642FD-FD12-A74C-AF5A-098560A84EAD}"/>
    <dgm:cxn modelId="{21EE64D3-E88F-5040-A4EE-D58ADF904025}" type="presOf" srcId="{F160F84C-4B75-9C4D-BA52-871861B745DA}" destId="{2795E6B2-E166-DE46-A27C-339A52E98218}" srcOrd="1" destOrd="2" presId="urn:microsoft.com/office/officeart/2005/8/layout/cycle4"/>
    <dgm:cxn modelId="{ECD649D9-DDE9-AE4C-A35D-8318C901A03E}" type="presOf" srcId="{C211AB74-3BD9-564D-B23E-2C11D97BA469}" destId="{A7EB0887-B9BF-8644-BD7A-BF49A6C1E988}" srcOrd="0" destOrd="0"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981039F8-264A-2A4D-9042-324CF162BA2C}" srcId="{738ECD6C-D309-BD40-892B-120882B4A447}" destId="{B9F26CB0-4E6B-714C-BBC7-0DD502A4E9C9}" srcOrd="1" destOrd="0" parTransId="{38595872-554D-3148-8115-9A9BC95C5E61}" sibTransId="{3B47278E-908A-C648-B7D1-91B43DCFD828}"/>
    <dgm:cxn modelId="{653D56FC-4939-5344-8ACC-0515D5524909}" type="presOf" srcId="{F160F84C-4B75-9C4D-BA52-871861B745DA}" destId="{7C7B3AB3-710E-A442-B567-6DED056F1396}" srcOrd="0" destOrd="2"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E3C4D4-4793-CF44-9C15-21F9E07C076C}"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76E658F6-7065-E14B-977F-8DF4A5D6F061}">
      <dgm:prSet phldrT="[Text]"/>
      <dgm:spPr>
        <a:solidFill>
          <a:schemeClr val="accent5">
            <a:lumMod val="75000"/>
          </a:schemeClr>
        </a:solidFill>
      </dgm:spPr>
      <dgm:t>
        <a:bodyPr/>
        <a:lstStyle/>
        <a:p>
          <a:pPr rtl="0"/>
          <a:r>
            <a:rPr lang="en-US" dirty="0">
              <a:latin typeface="Corbel" panose="020B0503020204020204" pitchFamily="34" charset="0"/>
            </a:rPr>
            <a:t>Performance Gap: Motivation/Resource and Information</a:t>
          </a:r>
        </a:p>
      </dgm:t>
    </dgm:pt>
    <dgm:pt modelId="{5D835A2D-B9AA-3B4C-8399-A7317090EB0D}" type="parTrans" cxnId="{60A93684-4D77-9E49-A46D-A4D3C1B7BC5F}">
      <dgm:prSet/>
      <dgm:spPr/>
      <dgm:t>
        <a:bodyPr/>
        <a:lstStyle/>
        <a:p>
          <a:endParaRPr lang="en-US"/>
        </a:p>
      </dgm:t>
    </dgm:pt>
    <dgm:pt modelId="{EA60427E-CA52-054B-800A-826F7D02340D}" type="sibTrans" cxnId="{60A93684-4D77-9E49-A46D-A4D3C1B7BC5F}">
      <dgm:prSet/>
      <dgm:spPr/>
      <dgm:t>
        <a:bodyPr/>
        <a:lstStyle/>
        <a:p>
          <a:endParaRPr lang="en-US"/>
        </a:p>
      </dgm:t>
    </dgm:pt>
    <dgm:pt modelId="{738ECD6C-D309-BD40-892B-120882B4A447}">
      <dgm:prSet phldrT="[Text]"/>
      <dgm:spPr>
        <a:solidFill>
          <a:schemeClr val="accent5">
            <a:lumMod val="60000"/>
            <a:lumOff val="40000"/>
          </a:schemeClr>
        </a:solidFill>
      </dgm:spPr>
      <dgm:t>
        <a:bodyPr/>
        <a:lstStyle/>
        <a:p>
          <a:pPr>
            <a:buNone/>
          </a:pPr>
          <a:r>
            <a:rPr lang="en-US" b="1" dirty="0">
              <a:latin typeface="Corbel" panose="020B0503020204020204" pitchFamily="34" charset="0"/>
            </a:rPr>
            <a:t>Target: Organizational</a:t>
          </a:r>
        </a:p>
        <a:p>
          <a:pPr>
            <a:buNone/>
          </a:pPr>
          <a:r>
            <a:rPr lang="en-US" b="1" dirty="0">
              <a:latin typeface="Corbel" panose="020B0503020204020204" pitchFamily="34" charset="0"/>
            </a:rPr>
            <a:t>Phase: arrogant and humble </a:t>
          </a:r>
          <a:endParaRPr lang="en-US" dirty="0">
            <a:latin typeface="Corbel" panose="020B0503020204020204" pitchFamily="34" charset="0"/>
          </a:endParaRPr>
        </a:p>
      </dgm:t>
    </dgm:pt>
    <dgm:pt modelId="{7698AB0B-5CAE-FF46-BE56-B1A43F7D1AE8}" type="parTrans" cxnId="{FBDA5919-6E7B-B54C-A692-7D35C44A1EBB}">
      <dgm:prSet/>
      <dgm:spPr/>
      <dgm:t>
        <a:bodyPr/>
        <a:lstStyle/>
        <a:p>
          <a:endParaRPr lang="en-US"/>
        </a:p>
      </dgm:t>
    </dgm:pt>
    <dgm:pt modelId="{540C599F-1246-A74D-977A-190E0053BFC4}" type="sibTrans" cxnId="{FBDA5919-6E7B-B54C-A692-7D35C44A1EBB}">
      <dgm:prSet/>
      <dgm:spPr/>
      <dgm:t>
        <a:bodyPr/>
        <a:lstStyle/>
        <a:p>
          <a:endParaRPr lang="en-US"/>
        </a:p>
      </dgm:t>
    </dgm:pt>
    <dgm:pt modelId="{44F8C1C0-54AC-4046-8334-1BD4410287FE}">
      <dgm:prSet phldrT="[Text]" custT="1"/>
      <dgm:spPr>
        <a:solidFill>
          <a:schemeClr val="accent5">
            <a:lumMod val="40000"/>
            <a:lumOff val="60000"/>
          </a:schemeClr>
        </a:solidFill>
      </dgm:spPr>
      <dgm:t>
        <a:bodyPr/>
        <a:lstStyle/>
        <a:p>
          <a:pPr rtl="0"/>
          <a:endParaRPr lang="en-US" sz="1400" b="1" dirty="0">
            <a:latin typeface="Corbel" panose="020B0503020204020204" pitchFamily="34" charset="0"/>
          </a:endParaRPr>
        </a:p>
        <a:p>
          <a:pPr rtl="0"/>
          <a:r>
            <a:rPr lang="en-US" sz="1400" b="1" dirty="0">
              <a:latin typeface="Corbel" panose="020B0503020204020204" pitchFamily="34" charset="0"/>
            </a:rPr>
            <a:t>Why I Chose This</a:t>
          </a:r>
          <a:r>
            <a:rPr lang="en-US" sz="1400" dirty="0">
              <a:latin typeface="Corbel" panose="020B0503020204020204" pitchFamily="34" charset="0"/>
            </a:rPr>
            <a:t>? </a:t>
          </a:r>
        </a:p>
        <a:p>
          <a:pPr rtl="0"/>
          <a:r>
            <a:rPr lang="en-US" sz="1400" dirty="0">
              <a:latin typeface="Corbel" panose="020B0503020204020204" pitchFamily="34" charset="0"/>
            </a:rPr>
            <a:t>Although this campaign focuses on parents, some of their roadblocks could be alleviated by collaboration amongst the sponsors which is how this project came to be</a:t>
          </a:r>
        </a:p>
      </dgm:t>
    </dgm:pt>
    <dgm:pt modelId="{D2F5B665-3E64-C442-B6DF-FB3A0CE52842}" type="parTrans" cxnId="{92A563A9-97D6-D14C-ACFA-51340F20A1FA}">
      <dgm:prSet/>
      <dgm:spPr/>
      <dgm:t>
        <a:bodyPr/>
        <a:lstStyle/>
        <a:p>
          <a:endParaRPr lang="en-US"/>
        </a:p>
      </dgm:t>
    </dgm:pt>
    <dgm:pt modelId="{549FE0D4-EBFC-5B4D-A037-6BF726A43671}" type="sibTrans" cxnId="{92A563A9-97D6-D14C-ACFA-51340F20A1FA}">
      <dgm:prSet/>
      <dgm:spPr/>
      <dgm:t>
        <a:bodyPr/>
        <a:lstStyle/>
        <a:p>
          <a:endParaRPr lang="en-US"/>
        </a:p>
      </dgm:t>
    </dgm:pt>
    <dgm:pt modelId="{7DE172E2-CB46-904E-B0D9-07DCE8DB5382}">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sz="1200" b="1" noProof="0" dirty="0">
              <a:latin typeface="Corbel" panose="020B0503020204020204" pitchFamily="34" charset="0"/>
            </a:rPr>
            <a:t>Performance Objective</a:t>
          </a:r>
          <a:r>
            <a:rPr lang="en-CA" sz="1200" noProof="0" dirty="0">
              <a:latin typeface="Corbel" panose="020B0503020204020204" pitchFamily="34" charset="0"/>
            </a:rPr>
            <a:t>:</a:t>
          </a:r>
        </a:p>
      </dgm:t>
    </dgm:pt>
    <dgm:pt modelId="{4013E02A-C7E1-7044-A5D1-079E4E28E912}" type="parTrans" cxnId="{CF242693-A740-554F-8D98-B543A3CF00AD}">
      <dgm:prSet/>
      <dgm:spPr/>
      <dgm:t>
        <a:bodyPr/>
        <a:lstStyle/>
        <a:p>
          <a:endParaRPr lang="en-US"/>
        </a:p>
      </dgm:t>
    </dgm:pt>
    <dgm:pt modelId="{E5BE0693-D838-AB40-B11E-97A5567CADEF}" type="sibTrans" cxnId="{CF242693-A740-554F-8D98-B543A3CF00AD}">
      <dgm:prSet/>
      <dgm:spPr/>
      <dgm:t>
        <a:bodyPr/>
        <a:lstStyle/>
        <a:p>
          <a:endParaRPr lang="en-US"/>
        </a:p>
      </dgm:t>
    </dgm:pt>
    <dgm:pt modelId="{DC2B93E8-423D-7042-AF34-3338AFD886DF}">
      <dgm:prSet phldrT="[Text]" custT="1"/>
      <dgm:spPr>
        <a:solidFill>
          <a:schemeClr val="accent5"/>
        </a:solidFill>
      </dgm:spPr>
      <dgm:t>
        <a:bodyPr/>
        <a:lstStyle/>
        <a:p>
          <a:pPr rtl="0"/>
          <a:endParaRPr lang="en-US" sz="1600" b="1" dirty="0">
            <a:latin typeface="Corbel" panose="020B0503020204020204" pitchFamily="34" charset="0"/>
          </a:endParaRPr>
        </a:p>
        <a:p>
          <a:pPr rtl="0"/>
          <a:r>
            <a:rPr lang="en-US" sz="1600" b="1" dirty="0">
              <a:latin typeface="Corbel" panose="020B0503020204020204" pitchFamily="34" charset="0"/>
            </a:rPr>
            <a:t>Communication Medium</a:t>
          </a:r>
          <a:r>
            <a:rPr lang="en-US" sz="1600" dirty="0">
              <a:latin typeface="Corbel" panose="020B0503020204020204" pitchFamily="34" charset="0"/>
            </a:rPr>
            <a:t>: </a:t>
          </a:r>
        </a:p>
        <a:p>
          <a:pPr rtl="0"/>
          <a:r>
            <a:rPr lang="en-US" sz="1600" dirty="0">
              <a:latin typeface="Corbel" panose="020B0503020204020204" pitchFamily="34" charset="0"/>
            </a:rPr>
            <a:t>In person or video conferencing: Accountability but slow and tedious, difficult to obtain consensus</a:t>
          </a:r>
        </a:p>
      </dgm:t>
    </dgm:pt>
    <dgm:pt modelId="{00A3C911-1F3C-514C-AB8F-42F24876F6D6}" type="parTrans" cxnId="{FA9288AF-B2F7-C64E-A830-94AD1D03AFDE}">
      <dgm:prSet/>
      <dgm:spPr/>
      <dgm:t>
        <a:bodyPr/>
        <a:lstStyle/>
        <a:p>
          <a:endParaRPr lang="en-US"/>
        </a:p>
      </dgm:t>
    </dgm:pt>
    <dgm:pt modelId="{F9DAF324-E584-E443-863F-050303A75B68}" type="sibTrans" cxnId="{FA9288AF-B2F7-C64E-A830-94AD1D03AFDE}">
      <dgm:prSet/>
      <dgm:spPr/>
      <dgm:t>
        <a:bodyPr/>
        <a:lstStyle/>
        <a:p>
          <a:endParaRPr lang="en-US"/>
        </a:p>
      </dgm:t>
    </dgm:pt>
    <dgm:pt modelId="{AC8FC8AE-FDE7-ED40-8247-2E40328C3A55}">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23CD818D-8655-CC4C-9C87-9C8B87F89E0F}" type="parTrans" cxnId="{F1C8A785-E06E-634E-94FA-108165C3B357}">
      <dgm:prSet/>
      <dgm:spPr/>
      <dgm:t>
        <a:bodyPr/>
        <a:lstStyle/>
        <a:p>
          <a:endParaRPr lang="en-US"/>
        </a:p>
      </dgm:t>
    </dgm:pt>
    <dgm:pt modelId="{13D8875A-2093-694B-840B-D8E01F883B64}" type="sibTrans" cxnId="{F1C8A785-E06E-634E-94FA-108165C3B357}">
      <dgm:prSet/>
      <dgm:spPr/>
      <dgm:t>
        <a:bodyPr/>
        <a:lstStyle/>
        <a:p>
          <a:endParaRPr lang="en-US"/>
        </a:p>
      </dgm:t>
    </dgm:pt>
    <dgm:pt modelId="{C211AB74-3BD9-564D-B23E-2C11D97BA469}">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endParaRPr lang="en-US" sz="1600" dirty="0">
            <a:latin typeface="Corbel" panose="020B0503020204020204" pitchFamily="34" charset="0"/>
          </a:endParaRPr>
        </a:p>
      </dgm:t>
    </dgm:pt>
    <dgm:pt modelId="{5BEA8BBE-C46E-3B40-9B07-8715E7F01FF8}" type="parTrans" cxnId="{7F14D748-A81E-0649-A373-3BF97E606684}">
      <dgm:prSet/>
      <dgm:spPr/>
      <dgm:t>
        <a:bodyPr/>
        <a:lstStyle/>
        <a:p>
          <a:endParaRPr lang="en-US"/>
        </a:p>
      </dgm:t>
    </dgm:pt>
    <dgm:pt modelId="{EBEE9C34-FA7C-164A-9AF3-853A860635F5}" type="sibTrans" cxnId="{7F14D748-A81E-0649-A373-3BF97E606684}">
      <dgm:prSet/>
      <dgm:spPr/>
      <dgm:t>
        <a:bodyPr/>
        <a:lstStyle/>
        <a:p>
          <a:endParaRPr lang="en-US"/>
        </a:p>
      </dgm:t>
    </dgm:pt>
    <dgm:pt modelId="{E01EC7CA-489C-C24E-93AE-DE580C7E8B2B}">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marL="171450" indent="0" algn="l" rtl="0">
            <a:spcAft>
              <a:spcPct val="15000"/>
            </a:spcAft>
            <a:buNone/>
          </a:pPr>
          <a:r>
            <a:rPr lang="en-US" sz="1600" b="1" dirty="0">
              <a:latin typeface="Corbel" panose="020B0503020204020204" pitchFamily="34" charset="0"/>
            </a:rPr>
            <a:t>Problem it addresses</a:t>
          </a:r>
          <a:r>
            <a:rPr lang="en-US" sz="1600" dirty="0">
              <a:latin typeface="Corbel" panose="020B0503020204020204" pitchFamily="34" charset="0"/>
            </a:rPr>
            <a:t>: Lack of collaboration between different bodies of government on education which touches them all</a:t>
          </a:r>
          <a:endParaRPr lang="en-US" sz="1000" dirty="0">
            <a:latin typeface="Corbel" panose="020B0503020204020204" pitchFamily="34" charset="0"/>
          </a:endParaRPr>
        </a:p>
      </dgm:t>
    </dgm:pt>
    <dgm:pt modelId="{156ABB84-E1F3-FF4C-85BA-0235970BED83}" type="parTrans" cxnId="{67A5FB0C-ECE7-1D4B-950D-52658098DF8A}">
      <dgm:prSet/>
      <dgm:spPr/>
      <dgm:t>
        <a:bodyPr/>
        <a:lstStyle/>
        <a:p>
          <a:endParaRPr lang="en-US"/>
        </a:p>
      </dgm:t>
    </dgm:pt>
    <dgm:pt modelId="{65D52C04-6198-6D4B-8721-D17229D6BA6D}" type="sibTrans" cxnId="{67A5FB0C-ECE7-1D4B-950D-52658098DF8A}">
      <dgm:prSet/>
      <dgm:spPr/>
      <dgm:t>
        <a:bodyPr/>
        <a:lstStyle/>
        <a:p>
          <a:endParaRPr lang="en-US"/>
        </a:p>
      </dgm:t>
    </dgm:pt>
    <dgm:pt modelId="{189A0195-405F-F94B-AD6D-E6A4D7979C17}">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1" dirty="0">
              <a:latin typeface="Corbel" panose="020B0503020204020204" pitchFamily="34" charset="0"/>
            </a:rPr>
            <a:t>Information Available:</a:t>
          </a:r>
        </a:p>
      </dgm:t>
    </dgm:pt>
    <dgm:pt modelId="{5B5A19E2-B4D9-1C41-91FE-77ECF4F25531}" type="parTrans" cxnId="{C224F8AF-840D-D646-983C-3D2613DA5467}">
      <dgm:prSet/>
      <dgm:spPr/>
      <dgm:t>
        <a:bodyPr/>
        <a:lstStyle/>
        <a:p>
          <a:endParaRPr lang="en-US"/>
        </a:p>
      </dgm:t>
    </dgm:pt>
    <dgm:pt modelId="{E0480546-FCDD-6147-BF97-DBF6E6E4F4C1}" type="sibTrans" cxnId="{C224F8AF-840D-D646-983C-3D2613DA5467}">
      <dgm:prSet/>
      <dgm:spPr/>
      <dgm:t>
        <a:bodyPr/>
        <a:lstStyle/>
        <a:p>
          <a:endParaRPr lang="en-US"/>
        </a:p>
      </dgm:t>
    </dgm:pt>
    <dgm:pt modelId="{F160F84C-4B75-9C4D-BA52-871861B745D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r>
            <a:rPr lang="en-US" dirty="0">
              <a:latin typeface="Corbel" panose="020B0503020204020204" pitchFamily="34" charset="0"/>
            </a:rPr>
            <a:t>z</a:t>
          </a:r>
        </a:p>
      </dgm:t>
    </dgm:pt>
    <dgm:pt modelId="{7D33EEA6-6BC1-4547-8C17-C26AF6EC3A68}" type="parTrans" cxnId="{158F6421-653F-7F40-88AE-039B949BB4F0}">
      <dgm:prSet/>
      <dgm:spPr/>
      <dgm:t>
        <a:bodyPr/>
        <a:lstStyle/>
        <a:p>
          <a:endParaRPr lang="en-US"/>
        </a:p>
      </dgm:t>
    </dgm:pt>
    <dgm:pt modelId="{8B2D67FD-0AE2-BF4B-B657-2422372FE65D}" type="sibTrans" cxnId="{158F6421-653F-7F40-88AE-039B949BB4F0}">
      <dgm:prSet/>
      <dgm:spPr/>
      <dgm:t>
        <a:bodyPr/>
        <a:lstStyle/>
        <a:p>
          <a:endParaRPr lang="en-US"/>
        </a:p>
      </dgm:t>
    </dgm:pt>
    <dgm:pt modelId="{26D1EA8F-9311-F447-AFE7-2AE78486A63A}">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pPr rtl="0">
            <a:buNone/>
          </a:pPr>
          <a:endParaRPr lang="en-US" dirty="0">
            <a:latin typeface="Corbel" panose="020B0503020204020204" pitchFamily="34" charset="0"/>
          </a:endParaRPr>
        </a:p>
      </dgm:t>
    </dgm:pt>
    <dgm:pt modelId="{BB2647C4-75DF-7340-9270-62D541697E15}" type="parTrans" cxnId="{86912921-0024-8241-AA23-485B22A104A4}">
      <dgm:prSet/>
      <dgm:spPr/>
      <dgm:t>
        <a:bodyPr/>
        <a:lstStyle/>
        <a:p>
          <a:endParaRPr lang="en-US"/>
        </a:p>
      </dgm:t>
    </dgm:pt>
    <dgm:pt modelId="{2A5DBD8C-109B-8B40-A3F1-E3689CC0DA67}" type="sibTrans" cxnId="{86912921-0024-8241-AA23-485B22A104A4}">
      <dgm:prSet/>
      <dgm:spPr/>
      <dgm:t>
        <a:bodyPr/>
        <a:lstStyle/>
        <a:p>
          <a:endParaRPr lang="en-US"/>
        </a:p>
      </dgm:t>
    </dgm:pt>
    <dgm:pt modelId="{02E51902-142E-2B49-A6A4-5C62BC719078}">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US" sz="1600" b="0" dirty="0">
              <a:latin typeface="Corbel" panose="020B0503020204020204" pitchFamily="34" charset="0"/>
            </a:rPr>
            <a:t>What was presented and decided during meetings</a:t>
          </a:r>
        </a:p>
      </dgm:t>
    </dgm:pt>
    <dgm:pt modelId="{54F84829-C644-A148-A14E-8C515E59D668}" type="parTrans" cxnId="{D0F83E56-D7F1-364B-BC53-39A85874F747}">
      <dgm:prSet/>
      <dgm:spPr/>
      <dgm:t>
        <a:bodyPr/>
        <a:lstStyle/>
        <a:p>
          <a:endParaRPr lang="en-US"/>
        </a:p>
      </dgm:t>
    </dgm:pt>
    <dgm:pt modelId="{E944C2B3-86EE-4444-9F0D-5485B506BCD3}" type="sibTrans" cxnId="{D0F83E56-D7F1-364B-BC53-39A85874F747}">
      <dgm:prSet/>
      <dgm:spPr/>
      <dgm:t>
        <a:bodyPr/>
        <a:lstStyle/>
        <a:p>
          <a:endParaRPr lang="en-US"/>
        </a:p>
      </dgm:t>
    </dgm:pt>
    <dgm:pt modelId="{A851710E-5A05-9F47-AB4D-9C3F85E08E1C}">
      <dgm:prSet phldrT="[Text]" custT="1">
        <dgm:style>
          <a:lnRef idx="0">
            <a:scrgbClr r="0" g="0" b="0"/>
          </a:lnRef>
          <a:fillRef idx="0">
            <a:scrgbClr r="0" g="0" b="0"/>
          </a:fillRef>
          <a:effectRef idx="0">
            <a:scrgbClr r="0" g="0" b="0"/>
          </a:effectRef>
          <a:fontRef idx="minor">
            <a:schemeClr val="dk1"/>
          </a:fontRef>
        </dgm:style>
      </dgm:prSet>
      <dgm:spPr>
        <a:noFill/>
        <a:ln>
          <a:noFill/>
        </a:ln>
      </dgm:spPr>
      <dgm:t>
        <a:bodyPr/>
        <a:lstStyle/>
        <a:p>
          <a:pPr algn="r" rtl="0">
            <a:buNone/>
          </a:pPr>
          <a:r>
            <a:rPr lang="en-CA" sz="1200" noProof="0" dirty="0">
              <a:latin typeface="Corbel" panose="020B0503020204020204" pitchFamily="34" charset="0"/>
            </a:rPr>
            <a:t>Collaboration and communication towards meeting the respective goals of La Ville de Montréal, de la service </a:t>
          </a:r>
          <a:r>
            <a:rPr lang="en-CA" sz="1200" noProof="0" dirty="0" err="1">
              <a:latin typeface="Corbel" panose="020B0503020204020204" pitchFamily="34" charset="0"/>
            </a:rPr>
            <a:t>à</a:t>
          </a:r>
          <a:r>
            <a:rPr lang="en-CA" sz="1200" noProof="0" dirty="0">
              <a:latin typeface="Corbel" panose="020B0503020204020204" pitchFamily="34" charset="0"/>
            </a:rPr>
            <a:t> la </a:t>
          </a:r>
          <a:r>
            <a:rPr lang="en-CA" sz="1200" noProof="0" dirty="0" err="1">
              <a:latin typeface="Corbel" panose="020B0503020204020204" pitchFamily="34" charset="0"/>
            </a:rPr>
            <a:t>diversité</a:t>
          </a:r>
          <a:r>
            <a:rPr lang="en-CA" sz="1200" noProof="0" dirty="0">
              <a:latin typeface="Corbel" panose="020B0503020204020204" pitchFamily="34" charset="0"/>
            </a:rPr>
            <a:t> et </a:t>
          </a:r>
          <a:r>
            <a:rPr lang="en-CA" sz="1200" noProof="0" dirty="0" err="1">
              <a:latin typeface="Corbel" panose="020B0503020204020204" pitchFamily="34" charset="0"/>
            </a:rPr>
            <a:t>l’inclusion</a:t>
          </a:r>
          <a:r>
            <a:rPr lang="en-CA" sz="1200" noProof="0" dirty="0">
              <a:latin typeface="Corbel" panose="020B0503020204020204" pitchFamily="34" charset="0"/>
            </a:rPr>
            <a:t> </a:t>
          </a:r>
          <a:r>
            <a:rPr lang="en-CA" sz="1200" noProof="0" dirty="0" err="1">
              <a:latin typeface="Corbel" panose="020B0503020204020204" pitchFamily="34" charset="0"/>
            </a:rPr>
            <a:t>sociale</a:t>
          </a:r>
          <a:r>
            <a:rPr lang="en-CA" sz="1200" noProof="0" dirty="0">
              <a:latin typeface="Corbel" panose="020B0503020204020204" pitchFamily="34" charset="0"/>
            </a:rPr>
            <a:t>,  Le  </a:t>
          </a:r>
          <a:r>
            <a:rPr lang="en-CA" sz="1200" noProof="0" dirty="0" err="1">
              <a:latin typeface="Corbel" panose="020B0503020204020204" pitchFamily="34" charset="0"/>
            </a:rPr>
            <a:t>Ministère</a:t>
          </a:r>
          <a:r>
            <a:rPr lang="en-CA" sz="1200" noProof="0" dirty="0">
              <a:latin typeface="Corbel" panose="020B0503020204020204" pitchFamily="34" charset="0"/>
            </a:rPr>
            <a:t> de </a:t>
          </a:r>
          <a:r>
            <a:rPr lang="en-CA" sz="1200" noProof="0" dirty="0" err="1">
              <a:latin typeface="Corbel" panose="020B0503020204020204" pitchFamily="34" charset="0"/>
            </a:rPr>
            <a:t>l’Éducation</a:t>
          </a:r>
          <a:r>
            <a:rPr lang="en-CA" sz="1200" noProof="0" dirty="0">
              <a:latin typeface="Corbel" panose="020B0503020204020204" pitchFamily="34" charset="0"/>
            </a:rPr>
            <a:t> Le </a:t>
          </a:r>
          <a:r>
            <a:rPr lang="en-CA" sz="1200" noProof="0" dirty="0" err="1">
              <a:latin typeface="Corbel" panose="020B0503020204020204" pitchFamily="34" charset="0"/>
            </a:rPr>
            <a:t>Ministère</a:t>
          </a:r>
          <a:r>
            <a:rPr lang="en-CA" sz="1200" noProof="0" dirty="0">
              <a:latin typeface="Corbel" panose="020B0503020204020204" pitchFamily="34" charset="0"/>
            </a:rPr>
            <a:t> de </a:t>
          </a:r>
          <a:r>
            <a:rPr lang="en-CA" sz="1200" noProof="0" dirty="0" err="1">
              <a:latin typeface="Corbel" panose="020B0503020204020204" pitchFamily="34" charset="0"/>
            </a:rPr>
            <a:t>l’immigration</a:t>
          </a:r>
          <a:r>
            <a:rPr lang="en-CA" sz="1200" noProof="0" dirty="0">
              <a:latin typeface="Corbel" panose="020B0503020204020204" pitchFamily="34" charset="0"/>
            </a:rPr>
            <a:t>, le </a:t>
          </a:r>
          <a:r>
            <a:rPr lang="en-CA" sz="1200" noProof="0" dirty="0" err="1">
              <a:latin typeface="Corbel" panose="020B0503020204020204" pitchFamily="34" charset="0"/>
            </a:rPr>
            <a:t>Départment</a:t>
          </a:r>
          <a:r>
            <a:rPr lang="en-CA" sz="1200" noProof="0" dirty="0">
              <a:latin typeface="Corbel" panose="020B0503020204020204" pitchFamily="34" charset="0"/>
            </a:rPr>
            <a:t> de Protection de la </a:t>
          </a:r>
          <a:r>
            <a:rPr lang="en-CA" sz="1200" noProof="0" dirty="0" err="1">
              <a:latin typeface="Corbel" panose="020B0503020204020204" pitchFamily="34" charset="0"/>
            </a:rPr>
            <a:t>Jeunesse</a:t>
          </a:r>
          <a:r>
            <a:rPr lang="en-CA" sz="1200" noProof="0" dirty="0">
              <a:latin typeface="Corbel" panose="020B0503020204020204" pitchFamily="34" charset="0"/>
            </a:rPr>
            <a:t> through increasing satisfaction with education and for setting future common goals  . </a:t>
          </a:r>
        </a:p>
      </dgm:t>
    </dgm:pt>
    <dgm:pt modelId="{34232619-AB21-7C42-876F-8F53B99369FA}" type="parTrans" cxnId="{2428F7D2-3BC6-C647-A053-044045862643}">
      <dgm:prSet/>
      <dgm:spPr/>
      <dgm:t>
        <a:bodyPr/>
        <a:lstStyle/>
        <a:p>
          <a:endParaRPr lang="en-US"/>
        </a:p>
      </dgm:t>
    </dgm:pt>
    <dgm:pt modelId="{2A5642FD-FD12-A74C-AF5A-098560A84EAD}" type="sibTrans" cxnId="{2428F7D2-3BC6-C647-A053-044045862643}">
      <dgm:prSet/>
      <dgm:spPr/>
      <dgm:t>
        <a:bodyPr/>
        <a:lstStyle/>
        <a:p>
          <a:endParaRPr lang="en-US"/>
        </a:p>
      </dgm:t>
    </dgm:pt>
    <dgm:pt modelId="{7BEACA02-0D32-D14E-ABD6-ECA783836073}" type="pres">
      <dgm:prSet presAssocID="{0DE3C4D4-4793-CF44-9C15-21F9E07C076C}" presName="cycleMatrixDiagram" presStyleCnt="0">
        <dgm:presLayoutVars>
          <dgm:chMax val="1"/>
          <dgm:dir/>
          <dgm:animLvl val="lvl"/>
          <dgm:resizeHandles val="exact"/>
        </dgm:presLayoutVars>
      </dgm:prSet>
      <dgm:spPr/>
    </dgm:pt>
    <dgm:pt modelId="{CDE81787-11A2-AD4C-9850-0F56ACBBC840}" type="pres">
      <dgm:prSet presAssocID="{0DE3C4D4-4793-CF44-9C15-21F9E07C076C}" presName="children" presStyleCnt="0"/>
      <dgm:spPr/>
    </dgm:pt>
    <dgm:pt modelId="{B68A370D-0C4A-6440-B005-CFDF835F4B42}" type="pres">
      <dgm:prSet presAssocID="{0DE3C4D4-4793-CF44-9C15-21F9E07C076C}" presName="child1group" presStyleCnt="0"/>
      <dgm:spPr/>
    </dgm:pt>
    <dgm:pt modelId="{FB1D14B2-A14B-B84D-ABC7-426742541547}" type="pres">
      <dgm:prSet presAssocID="{0DE3C4D4-4793-CF44-9C15-21F9E07C076C}" presName="child1" presStyleLbl="bgAcc1" presStyleIdx="0" presStyleCnt="4" custScaleX="153366" custScaleY="107284" custLinFactNeighborX="-87884" custLinFactNeighborY="3733"/>
      <dgm:spPr/>
    </dgm:pt>
    <dgm:pt modelId="{F7C7E7C8-E9F2-F549-B9C1-594CDF15D513}" type="pres">
      <dgm:prSet presAssocID="{0DE3C4D4-4793-CF44-9C15-21F9E07C076C}" presName="child1Text" presStyleLbl="bgAcc1" presStyleIdx="0" presStyleCnt="4">
        <dgm:presLayoutVars>
          <dgm:bulletEnabled val="1"/>
        </dgm:presLayoutVars>
      </dgm:prSet>
      <dgm:spPr/>
    </dgm:pt>
    <dgm:pt modelId="{F515E747-8BA8-284A-A1DE-C5740E754FDA}" type="pres">
      <dgm:prSet presAssocID="{0DE3C4D4-4793-CF44-9C15-21F9E07C076C}" presName="child2group" presStyleCnt="0"/>
      <dgm:spPr/>
    </dgm:pt>
    <dgm:pt modelId="{A7EB0887-B9BF-8644-BD7A-BF49A6C1E988}" type="pres">
      <dgm:prSet presAssocID="{0DE3C4D4-4793-CF44-9C15-21F9E07C076C}" presName="child2" presStyleLbl="bgAcc1" presStyleIdx="1" presStyleCnt="4" custScaleX="205786" custScaleY="160040" custLinFactX="32330" custLinFactNeighborX="100000" custLinFactNeighborY="39274"/>
      <dgm:spPr/>
    </dgm:pt>
    <dgm:pt modelId="{DED34793-7C2A-8A47-955B-C5C0A91B8244}" type="pres">
      <dgm:prSet presAssocID="{0DE3C4D4-4793-CF44-9C15-21F9E07C076C}" presName="child2Text" presStyleLbl="bgAcc1" presStyleIdx="1" presStyleCnt="4">
        <dgm:presLayoutVars>
          <dgm:bulletEnabled val="1"/>
        </dgm:presLayoutVars>
      </dgm:prSet>
      <dgm:spPr/>
    </dgm:pt>
    <dgm:pt modelId="{0C526C4B-580B-C042-8566-2A4F9AD082CA}" type="pres">
      <dgm:prSet presAssocID="{0DE3C4D4-4793-CF44-9C15-21F9E07C076C}" presName="child3group" presStyleCnt="0"/>
      <dgm:spPr/>
    </dgm:pt>
    <dgm:pt modelId="{66878DF1-E23B-E74E-B68A-1BBFD0209D61}" type="pres">
      <dgm:prSet presAssocID="{0DE3C4D4-4793-CF44-9C15-21F9E07C076C}" presName="child3" presStyleLbl="bgAcc1" presStyleIdx="2" presStyleCnt="4" custScaleX="192124" custScaleY="153177" custLinFactX="10122" custLinFactNeighborX="100000" custLinFactNeighborY="-16564"/>
      <dgm:spPr/>
    </dgm:pt>
    <dgm:pt modelId="{F7CC86EC-94FD-5C48-B282-0ABF76C324CD}" type="pres">
      <dgm:prSet presAssocID="{0DE3C4D4-4793-CF44-9C15-21F9E07C076C}" presName="child3Text" presStyleLbl="bgAcc1" presStyleIdx="2" presStyleCnt="4">
        <dgm:presLayoutVars>
          <dgm:bulletEnabled val="1"/>
        </dgm:presLayoutVars>
      </dgm:prSet>
      <dgm:spPr/>
    </dgm:pt>
    <dgm:pt modelId="{2D4FE05B-72D3-CC40-A9C6-BA6A092FD1D9}" type="pres">
      <dgm:prSet presAssocID="{0DE3C4D4-4793-CF44-9C15-21F9E07C076C}" presName="child4group" presStyleCnt="0"/>
      <dgm:spPr/>
    </dgm:pt>
    <dgm:pt modelId="{7C7B3AB3-710E-A442-B567-6DED056F1396}" type="pres">
      <dgm:prSet presAssocID="{0DE3C4D4-4793-CF44-9C15-21F9E07C076C}" presName="child4" presStyleLbl="bgAcc1" presStyleIdx="3" presStyleCnt="4" custScaleX="188945" custScaleY="186923" custLinFactNeighborX="-91302" custLinFactNeighborY="-22255"/>
      <dgm:spPr/>
    </dgm:pt>
    <dgm:pt modelId="{2795E6B2-E166-DE46-A27C-339A52E98218}" type="pres">
      <dgm:prSet presAssocID="{0DE3C4D4-4793-CF44-9C15-21F9E07C076C}" presName="child4Text" presStyleLbl="bgAcc1" presStyleIdx="3" presStyleCnt="4">
        <dgm:presLayoutVars>
          <dgm:bulletEnabled val="1"/>
        </dgm:presLayoutVars>
      </dgm:prSet>
      <dgm:spPr/>
    </dgm:pt>
    <dgm:pt modelId="{ADAACFE4-9049-904F-893F-EE2E195FBEAE}" type="pres">
      <dgm:prSet presAssocID="{0DE3C4D4-4793-CF44-9C15-21F9E07C076C}" presName="childPlaceholder" presStyleCnt="0"/>
      <dgm:spPr/>
    </dgm:pt>
    <dgm:pt modelId="{D751B002-ECF7-4847-9AEF-4473E161CF6A}" type="pres">
      <dgm:prSet presAssocID="{0DE3C4D4-4793-CF44-9C15-21F9E07C076C}" presName="circle" presStyleCnt="0"/>
      <dgm:spPr/>
    </dgm:pt>
    <dgm:pt modelId="{315A2D6A-5C8E-2D4D-91CA-ABFC6A2E4334}" type="pres">
      <dgm:prSet presAssocID="{0DE3C4D4-4793-CF44-9C15-21F9E07C076C}" presName="quadrant1" presStyleLbl="node1" presStyleIdx="0" presStyleCnt="4" custScaleX="166494" custScaleY="137827" custLinFactNeighborX="-15072" custLinFactNeighborY="-8694">
        <dgm:presLayoutVars>
          <dgm:chMax val="1"/>
          <dgm:bulletEnabled val="1"/>
        </dgm:presLayoutVars>
      </dgm:prSet>
      <dgm:spPr/>
    </dgm:pt>
    <dgm:pt modelId="{AA2C9715-1C49-124E-98EC-6E4603EA7D93}" type="pres">
      <dgm:prSet presAssocID="{0DE3C4D4-4793-CF44-9C15-21F9E07C076C}" presName="quadrant2" presStyleLbl="node1" presStyleIdx="1" presStyleCnt="4" custScaleX="161007" custScaleY="136723" custLinFactNeighborX="43315" custLinFactNeighborY="-9571">
        <dgm:presLayoutVars>
          <dgm:chMax val="1"/>
          <dgm:bulletEnabled val="1"/>
        </dgm:presLayoutVars>
      </dgm:prSet>
      <dgm:spPr/>
    </dgm:pt>
    <dgm:pt modelId="{560E9136-2DFF-C146-A767-8AC83E97663E}" type="pres">
      <dgm:prSet presAssocID="{0DE3C4D4-4793-CF44-9C15-21F9E07C076C}" presName="quadrant3" presStyleLbl="node1" presStyleIdx="2" presStyleCnt="4" custScaleX="173462" custScaleY="122136" custLinFactNeighborX="36735" custLinFactNeighborY="15945">
        <dgm:presLayoutVars>
          <dgm:chMax val="1"/>
          <dgm:bulletEnabled val="1"/>
        </dgm:presLayoutVars>
      </dgm:prSet>
      <dgm:spPr/>
    </dgm:pt>
    <dgm:pt modelId="{F332CBED-898E-684D-BDA3-99226DDE14AC}" type="pres">
      <dgm:prSet presAssocID="{0DE3C4D4-4793-CF44-9C15-21F9E07C076C}" presName="quadrant4" presStyleLbl="node1" presStyleIdx="3" presStyleCnt="4" custScaleX="151569" custScaleY="125893" custLinFactNeighborX="-21383" custLinFactNeighborY="16858">
        <dgm:presLayoutVars>
          <dgm:chMax val="1"/>
          <dgm:bulletEnabled val="1"/>
        </dgm:presLayoutVars>
      </dgm:prSet>
      <dgm:spPr/>
    </dgm:pt>
    <dgm:pt modelId="{17ECC1CC-5053-6D4F-8AAB-13CE1AE64869}" type="pres">
      <dgm:prSet presAssocID="{0DE3C4D4-4793-CF44-9C15-21F9E07C076C}" presName="quadrantPlaceholder" presStyleCnt="0"/>
      <dgm:spPr/>
    </dgm:pt>
    <dgm:pt modelId="{1EA81915-22B1-2A44-A86D-F6F0BCFDA75D}" type="pres">
      <dgm:prSet presAssocID="{0DE3C4D4-4793-CF44-9C15-21F9E07C076C}" presName="center1" presStyleLbl="fgShp" presStyleIdx="0" presStyleCnt="2"/>
      <dgm:spPr/>
    </dgm:pt>
    <dgm:pt modelId="{BC0F1726-0291-CC4D-8D8D-089F113570DE}" type="pres">
      <dgm:prSet presAssocID="{0DE3C4D4-4793-CF44-9C15-21F9E07C076C}" presName="center2" presStyleLbl="fgShp" presStyleIdx="1" presStyleCnt="2"/>
      <dgm:spPr/>
    </dgm:pt>
  </dgm:ptLst>
  <dgm:cxnLst>
    <dgm:cxn modelId="{64DDA002-2302-1846-8DE2-C815C34315D8}" type="presOf" srcId="{7DE172E2-CB46-904E-B0D9-07DCE8DB5382}" destId="{66878DF1-E23B-E74E-B68A-1BBFD0209D61}" srcOrd="0" destOrd="0" presId="urn:microsoft.com/office/officeart/2005/8/layout/cycle4"/>
    <dgm:cxn modelId="{67A5FB0C-ECE7-1D4B-950D-52658098DF8A}" srcId="{76E658F6-7065-E14B-977F-8DF4A5D6F061}" destId="{E01EC7CA-489C-C24E-93AE-DE580C7E8B2B}" srcOrd="0" destOrd="0" parTransId="{156ABB84-E1F3-FF4C-85BA-0235970BED83}" sibTransId="{65D52C04-6198-6D4B-8721-D17229D6BA6D}"/>
    <dgm:cxn modelId="{FAA8800D-004B-984B-AB23-0F002E1AE8FA}" type="presOf" srcId="{76E658F6-7065-E14B-977F-8DF4A5D6F061}" destId="{315A2D6A-5C8E-2D4D-91CA-ABFC6A2E4334}" srcOrd="0" destOrd="0" presId="urn:microsoft.com/office/officeart/2005/8/layout/cycle4"/>
    <dgm:cxn modelId="{326B6B16-A3D9-7B4E-B550-DBCF551FBB4C}" type="presOf" srcId="{0DE3C4D4-4793-CF44-9C15-21F9E07C076C}" destId="{7BEACA02-0D32-D14E-ABD6-ECA783836073}" srcOrd="0" destOrd="0" presId="urn:microsoft.com/office/officeart/2005/8/layout/cycle4"/>
    <dgm:cxn modelId="{6625DD17-61D9-3846-96BE-454768BE7283}" type="presOf" srcId="{02E51902-142E-2B49-A6A4-5C62BC719078}" destId="{DED34793-7C2A-8A47-955B-C5C0A91B8244}" srcOrd="1" destOrd="2" presId="urn:microsoft.com/office/officeart/2005/8/layout/cycle4"/>
    <dgm:cxn modelId="{08A6FC17-8A9C-D74E-B8E6-917F919B71F5}" type="presOf" srcId="{AC8FC8AE-FDE7-ED40-8247-2E40328C3A55}" destId="{2795E6B2-E166-DE46-A27C-339A52E98218}" srcOrd="1" destOrd="0" presId="urn:microsoft.com/office/officeart/2005/8/layout/cycle4"/>
    <dgm:cxn modelId="{FBDA5919-6E7B-B54C-A692-7D35C44A1EBB}" srcId="{0DE3C4D4-4793-CF44-9C15-21F9E07C076C}" destId="{738ECD6C-D309-BD40-892B-120882B4A447}" srcOrd="1" destOrd="0" parTransId="{7698AB0B-5CAE-FF46-BE56-B1A43F7D1AE8}" sibTransId="{540C599F-1246-A74D-977A-190E0053BFC4}"/>
    <dgm:cxn modelId="{86912921-0024-8241-AA23-485B22A104A4}" srcId="{DC2B93E8-423D-7042-AF34-3338AFD886DF}" destId="{26D1EA8F-9311-F447-AFE7-2AE78486A63A}" srcOrd="1" destOrd="0" parTransId="{BB2647C4-75DF-7340-9270-62D541697E15}" sibTransId="{2A5DBD8C-109B-8B40-A3F1-E3689CC0DA67}"/>
    <dgm:cxn modelId="{158F6421-653F-7F40-88AE-039B949BB4F0}" srcId="{DC2B93E8-423D-7042-AF34-3338AFD886DF}" destId="{F160F84C-4B75-9C4D-BA52-871861B745DA}" srcOrd="2" destOrd="0" parTransId="{7D33EEA6-6BC1-4547-8C17-C26AF6EC3A68}" sibTransId="{8B2D67FD-0AE2-BF4B-B657-2422372FE65D}"/>
    <dgm:cxn modelId="{B53BE728-71F8-5C4F-B6DB-185CEE70D396}" type="presOf" srcId="{A851710E-5A05-9F47-AB4D-9C3F85E08E1C}" destId="{F7CC86EC-94FD-5C48-B282-0ABF76C324CD}" srcOrd="1" destOrd="1" presId="urn:microsoft.com/office/officeart/2005/8/layout/cycle4"/>
    <dgm:cxn modelId="{8A9FA329-EC39-724A-81EE-C426F1549024}" type="presOf" srcId="{738ECD6C-D309-BD40-892B-120882B4A447}" destId="{AA2C9715-1C49-124E-98EC-6E4603EA7D93}" srcOrd="0" destOrd="0" presId="urn:microsoft.com/office/officeart/2005/8/layout/cycle4"/>
    <dgm:cxn modelId="{7F14D748-A81E-0649-A373-3BF97E606684}" srcId="{738ECD6C-D309-BD40-892B-120882B4A447}" destId="{C211AB74-3BD9-564D-B23E-2C11D97BA469}" srcOrd="0" destOrd="0" parTransId="{5BEA8BBE-C46E-3B40-9B07-8715E7F01FF8}" sibTransId="{EBEE9C34-FA7C-164A-9AF3-853A860635F5}"/>
    <dgm:cxn modelId="{6055A04B-E29E-5043-A435-ABF324BFBAAA}" type="presOf" srcId="{26D1EA8F-9311-F447-AFE7-2AE78486A63A}" destId="{2795E6B2-E166-DE46-A27C-339A52E98218}" srcOrd="1" destOrd="1" presId="urn:microsoft.com/office/officeart/2005/8/layout/cycle4"/>
    <dgm:cxn modelId="{6919424D-32C7-5143-A36F-1CE842883D34}" type="presOf" srcId="{AC8FC8AE-FDE7-ED40-8247-2E40328C3A55}" destId="{7C7B3AB3-710E-A442-B567-6DED056F1396}" srcOrd="0" destOrd="0" presId="urn:microsoft.com/office/officeart/2005/8/layout/cycle4"/>
    <dgm:cxn modelId="{D0F83E56-D7F1-364B-BC53-39A85874F747}" srcId="{738ECD6C-D309-BD40-892B-120882B4A447}" destId="{02E51902-142E-2B49-A6A4-5C62BC719078}" srcOrd="2" destOrd="0" parTransId="{54F84829-C644-A148-A14E-8C515E59D668}" sibTransId="{E944C2B3-86EE-4444-9F0D-5485B506BCD3}"/>
    <dgm:cxn modelId="{0238C569-A89C-744C-8CEA-39C587EA6ACF}" type="presOf" srcId="{E01EC7CA-489C-C24E-93AE-DE580C7E8B2B}" destId="{FB1D14B2-A14B-B84D-ABC7-426742541547}" srcOrd="0" destOrd="0" presId="urn:microsoft.com/office/officeart/2005/8/layout/cycle4"/>
    <dgm:cxn modelId="{5789FA6D-76C9-604F-9DA3-4C8194160116}" type="presOf" srcId="{E01EC7CA-489C-C24E-93AE-DE580C7E8B2B}" destId="{F7C7E7C8-E9F2-F549-B9C1-594CDF15D513}" srcOrd="1" destOrd="0" presId="urn:microsoft.com/office/officeart/2005/8/layout/cycle4"/>
    <dgm:cxn modelId="{BB214677-0E83-CF43-8173-E5E97438B3CF}" type="presOf" srcId="{A851710E-5A05-9F47-AB4D-9C3F85E08E1C}" destId="{66878DF1-E23B-E74E-B68A-1BBFD0209D61}" srcOrd="0" destOrd="1" presId="urn:microsoft.com/office/officeart/2005/8/layout/cycle4"/>
    <dgm:cxn modelId="{65A6437A-B31C-1D47-B4E9-9666C5B7F62C}" type="presOf" srcId="{189A0195-405F-F94B-AD6D-E6A4D7979C17}" destId="{DED34793-7C2A-8A47-955B-C5C0A91B8244}" srcOrd="1" destOrd="1" presId="urn:microsoft.com/office/officeart/2005/8/layout/cycle4"/>
    <dgm:cxn modelId="{0BFF3B7D-75C1-DD4E-B0D8-E1DF5C14A051}" type="presOf" srcId="{C211AB74-3BD9-564D-B23E-2C11D97BA469}" destId="{DED34793-7C2A-8A47-955B-C5C0A91B8244}" srcOrd="1" destOrd="0" presId="urn:microsoft.com/office/officeart/2005/8/layout/cycle4"/>
    <dgm:cxn modelId="{CC6B3F80-EE32-444D-B6E1-89E57E7F1275}" type="presOf" srcId="{7DE172E2-CB46-904E-B0D9-07DCE8DB5382}" destId="{F7CC86EC-94FD-5C48-B282-0ABF76C324CD}" srcOrd="1" destOrd="0" presId="urn:microsoft.com/office/officeart/2005/8/layout/cycle4"/>
    <dgm:cxn modelId="{60A93684-4D77-9E49-A46D-A4D3C1B7BC5F}" srcId="{0DE3C4D4-4793-CF44-9C15-21F9E07C076C}" destId="{76E658F6-7065-E14B-977F-8DF4A5D6F061}" srcOrd="0" destOrd="0" parTransId="{5D835A2D-B9AA-3B4C-8399-A7317090EB0D}" sibTransId="{EA60427E-CA52-054B-800A-826F7D02340D}"/>
    <dgm:cxn modelId="{F1C8A785-E06E-634E-94FA-108165C3B357}" srcId="{DC2B93E8-423D-7042-AF34-3338AFD886DF}" destId="{AC8FC8AE-FDE7-ED40-8247-2E40328C3A55}" srcOrd="0" destOrd="0" parTransId="{23CD818D-8655-CC4C-9C87-9C8B87F89E0F}" sibTransId="{13D8875A-2093-694B-840B-D8E01F883B64}"/>
    <dgm:cxn modelId="{DD91468D-F48E-8C47-9BAA-40C1FF0043E0}" type="presOf" srcId="{189A0195-405F-F94B-AD6D-E6A4D7979C17}" destId="{A7EB0887-B9BF-8644-BD7A-BF49A6C1E988}" srcOrd="0" destOrd="1" presId="urn:microsoft.com/office/officeart/2005/8/layout/cycle4"/>
    <dgm:cxn modelId="{CF242693-A740-554F-8D98-B543A3CF00AD}" srcId="{44F8C1C0-54AC-4046-8334-1BD4410287FE}" destId="{7DE172E2-CB46-904E-B0D9-07DCE8DB5382}" srcOrd="0" destOrd="0" parTransId="{4013E02A-C7E1-7044-A5D1-079E4E28E912}" sibTransId="{E5BE0693-D838-AB40-B11E-97A5567CADEF}"/>
    <dgm:cxn modelId="{92A563A9-97D6-D14C-ACFA-51340F20A1FA}" srcId="{0DE3C4D4-4793-CF44-9C15-21F9E07C076C}" destId="{44F8C1C0-54AC-4046-8334-1BD4410287FE}" srcOrd="2" destOrd="0" parTransId="{D2F5B665-3E64-C442-B6DF-FB3A0CE52842}" sibTransId="{549FE0D4-EBFC-5B4D-A037-6BF726A43671}"/>
    <dgm:cxn modelId="{FA9288AF-B2F7-C64E-A830-94AD1D03AFDE}" srcId="{0DE3C4D4-4793-CF44-9C15-21F9E07C076C}" destId="{DC2B93E8-423D-7042-AF34-3338AFD886DF}" srcOrd="3" destOrd="0" parTransId="{00A3C911-1F3C-514C-AB8F-42F24876F6D6}" sibTransId="{F9DAF324-E584-E443-863F-050303A75B68}"/>
    <dgm:cxn modelId="{C224F8AF-840D-D646-983C-3D2613DA5467}" srcId="{738ECD6C-D309-BD40-892B-120882B4A447}" destId="{189A0195-405F-F94B-AD6D-E6A4D7979C17}" srcOrd="1" destOrd="0" parTransId="{5B5A19E2-B4D9-1C41-91FE-77ECF4F25531}" sibTransId="{E0480546-FCDD-6147-BF97-DBF6E6E4F4C1}"/>
    <dgm:cxn modelId="{8EBF03B4-EFD5-774B-8A6D-A93DAE59D95E}" type="presOf" srcId="{02E51902-142E-2B49-A6A4-5C62BC719078}" destId="{A7EB0887-B9BF-8644-BD7A-BF49A6C1E988}" srcOrd="0" destOrd="2" presId="urn:microsoft.com/office/officeart/2005/8/layout/cycle4"/>
    <dgm:cxn modelId="{86E5DBCC-04F8-1F4E-87A0-EDA58E150109}" type="presOf" srcId="{44F8C1C0-54AC-4046-8334-1BD4410287FE}" destId="{560E9136-2DFF-C146-A767-8AC83E97663E}" srcOrd="0" destOrd="0" presId="urn:microsoft.com/office/officeart/2005/8/layout/cycle4"/>
    <dgm:cxn modelId="{2428F7D2-3BC6-C647-A053-044045862643}" srcId="{44F8C1C0-54AC-4046-8334-1BD4410287FE}" destId="{A851710E-5A05-9F47-AB4D-9C3F85E08E1C}" srcOrd="1" destOrd="0" parTransId="{34232619-AB21-7C42-876F-8F53B99369FA}" sibTransId="{2A5642FD-FD12-A74C-AF5A-098560A84EAD}"/>
    <dgm:cxn modelId="{21EE64D3-E88F-5040-A4EE-D58ADF904025}" type="presOf" srcId="{F160F84C-4B75-9C4D-BA52-871861B745DA}" destId="{2795E6B2-E166-DE46-A27C-339A52E98218}" srcOrd="1" destOrd="2" presId="urn:microsoft.com/office/officeart/2005/8/layout/cycle4"/>
    <dgm:cxn modelId="{ECD649D9-DDE9-AE4C-A35D-8318C901A03E}" type="presOf" srcId="{C211AB74-3BD9-564D-B23E-2C11D97BA469}" destId="{A7EB0887-B9BF-8644-BD7A-BF49A6C1E988}" srcOrd="0" destOrd="0" presId="urn:microsoft.com/office/officeart/2005/8/layout/cycle4"/>
    <dgm:cxn modelId="{3B05A2E8-AE96-2042-9928-1C6791CAEDDD}" type="presOf" srcId="{26D1EA8F-9311-F447-AFE7-2AE78486A63A}" destId="{7C7B3AB3-710E-A442-B567-6DED056F1396}" srcOrd="0" destOrd="1" presId="urn:microsoft.com/office/officeart/2005/8/layout/cycle4"/>
    <dgm:cxn modelId="{6E8733EA-5CCB-764C-990E-330D18B1605F}" type="presOf" srcId="{DC2B93E8-423D-7042-AF34-3338AFD886DF}" destId="{F332CBED-898E-684D-BDA3-99226DDE14AC}" srcOrd="0" destOrd="0" presId="urn:microsoft.com/office/officeart/2005/8/layout/cycle4"/>
    <dgm:cxn modelId="{653D56FC-4939-5344-8ACC-0515D5524909}" type="presOf" srcId="{F160F84C-4B75-9C4D-BA52-871861B745DA}" destId="{7C7B3AB3-710E-A442-B567-6DED056F1396}" srcOrd="0" destOrd="2" presId="urn:microsoft.com/office/officeart/2005/8/layout/cycle4"/>
    <dgm:cxn modelId="{7E4F8CA0-3D43-6C4D-8BE8-45BD67EA4EEC}" type="presParOf" srcId="{7BEACA02-0D32-D14E-ABD6-ECA783836073}" destId="{CDE81787-11A2-AD4C-9850-0F56ACBBC840}" srcOrd="0" destOrd="0" presId="urn:microsoft.com/office/officeart/2005/8/layout/cycle4"/>
    <dgm:cxn modelId="{2FA4D3F8-B45C-0E4B-9D7A-285B1050D96C}" type="presParOf" srcId="{CDE81787-11A2-AD4C-9850-0F56ACBBC840}" destId="{B68A370D-0C4A-6440-B005-CFDF835F4B42}" srcOrd="0" destOrd="0" presId="urn:microsoft.com/office/officeart/2005/8/layout/cycle4"/>
    <dgm:cxn modelId="{0349A573-E548-4343-A6EF-0753AF135287}" type="presParOf" srcId="{B68A370D-0C4A-6440-B005-CFDF835F4B42}" destId="{FB1D14B2-A14B-B84D-ABC7-426742541547}" srcOrd="0" destOrd="0" presId="urn:microsoft.com/office/officeart/2005/8/layout/cycle4"/>
    <dgm:cxn modelId="{9F8CCA47-A406-6A4E-93DB-D1B0B10CFF4B}" type="presParOf" srcId="{B68A370D-0C4A-6440-B005-CFDF835F4B42}" destId="{F7C7E7C8-E9F2-F549-B9C1-594CDF15D513}" srcOrd="1" destOrd="0" presId="urn:microsoft.com/office/officeart/2005/8/layout/cycle4"/>
    <dgm:cxn modelId="{218FE62E-8E6E-3B44-9F12-29D949C806C8}" type="presParOf" srcId="{CDE81787-11A2-AD4C-9850-0F56ACBBC840}" destId="{F515E747-8BA8-284A-A1DE-C5740E754FDA}" srcOrd="1" destOrd="0" presId="urn:microsoft.com/office/officeart/2005/8/layout/cycle4"/>
    <dgm:cxn modelId="{63FF7CAC-8034-9447-AAA4-923A614E8BB2}" type="presParOf" srcId="{F515E747-8BA8-284A-A1DE-C5740E754FDA}" destId="{A7EB0887-B9BF-8644-BD7A-BF49A6C1E988}" srcOrd="0" destOrd="0" presId="urn:microsoft.com/office/officeart/2005/8/layout/cycle4"/>
    <dgm:cxn modelId="{ED8DCA4D-4231-A04F-9BA4-073A68E6BC42}" type="presParOf" srcId="{F515E747-8BA8-284A-A1DE-C5740E754FDA}" destId="{DED34793-7C2A-8A47-955B-C5C0A91B8244}" srcOrd="1" destOrd="0" presId="urn:microsoft.com/office/officeart/2005/8/layout/cycle4"/>
    <dgm:cxn modelId="{118A766D-6AB2-1942-B877-C5CFBAFCBB28}" type="presParOf" srcId="{CDE81787-11A2-AD4C-9850-0F56ACBBC840}" destId="{0C526C4B-580B-C042-8566-2A4F9AD082CA}" srcOrd="2" destOrd="0" presId="urn:microsoft.com/office/officeart/2005/8/layout/cycle4"/>
    <dgm:cxn modelId="{B59573E6-93F0-A246-97B7-0F703FFE4C9E}" type="presParOf" srcId="{0C526C4B-580B-C042-8566-2A4F9AD082CA}" destId="{66878DF1-E23B-E74E-B68A-1BBFD0209D61}" srcOrd="0" destOrd="0" presId="urn:microsoft.com/office/officeart/2005/8/layout/cycle4"/>
    <dgm:cxn modelId="{F099E292-611D-7745-A7B1-9FCC221015DD}" type="presParOf" srcId="{0C526C4B-580B-C042-8566-2A4F9AD082CA}" destId="{F7CC86EC-94FD-5C48-B282-0ABF76C324CD}" srcOrd="1" destOrd="0" presId="urn:microsoft.com/office/officeart/2005/8/layout/cycle4"/>
    <dgm:cxn modelId="{12D2EF4E-1445-C64F-B7FF-A58F251B8400}" type="presParOf" srcId="{CDE81787-11A2-AD4C-9850-0F56ACBBC840}" destId="{2D4FE05B-72D3-CC40-A9C6-BA6A092FD1D9}" srcOrd="3" destOrd="0" presId="urn:microsoft.com/office/officeart/2005/8/layout/cycle4"/>
    <dgm:cxn modelId="{6B4565CD-3F0E-6C45-977E-7B22548AAB99}" type="presParOf" srcId="{2D4FE05B-72D3-CC40-A9C6-BA6A092FD1D9}" destId="{7C7B3AB3-710E-A442-B567-6DED056F1396}" srcOrd="0" destOrd="0" presId="urn:microsoft.com/office/officeart/2005/8/layout/cycle4"/>
    <dgm:cxn modelId="{81872EFF-27D6-2346-9BCE-B7D2C425D092}" type="presParOf" srcId="{2D4FE05B-72D3-CC40-A9C6-BA6A092FD1D9}" destId="{2795E6B2-E166-DE46-A27C-339A52E98218}" srcOrd="1" destOrd="0" presId="urn:microsoft.com/office/officeart/2005/8/layout/cycle4"/>
    <dgm:cxn modelId="{33AC14D2-4BEA-F940-A943-4666A941702A}" type="presParOf" srcId="{CDE81787-11A2-AD4C-9850-0F56ACBBC840}" destId="{ADAACFE4-9049-904F-893F-EE2E195FBEAE}" srcOrd="4" destOrd="0" presId="urn:microsoft.com/office/officeart/2005/8/layout/cycle4"/>
    <dgm:cxn modelId="{D8C6A0FE-535B-EB4A-854A-610AF72BA4A3}" type="presParOf" srcId="{7BEACA02-0D32-D14E-ABD6-ECA783836073}" destId="{D751B002-ECF7-4847-9AEF-4473E161CF6A}" srcOrd="1" destOrd="0" presId="urn:microsoft.com/office/officeart/2005/8/layout/cycle4"/>
    <dgm:cxn modelId="{993E2003-4EB9-6947-B086-74ECE6488EDB}" type="presParOf" srcId="{D751B002-ECF7-4847-9AEF-4473E161CF6A}" destId="{315A2D6A-5C8E-2D4D-91CA-ABFC6A2E4334}" srcOrd="0" destOrd="0" presId="urn:microsoft.com/office/officeart/2005/8/layout/cycle4"/>
    <dgm:cxn modelId="{858C0E2C-F489-724A-849F-3C2D5BE052BF}" type="presParOf" srcId="{D751B002-ECF7-4847-9AEF-4473E161CF6A}" destId="{AA2C9715-1C49-124E-98EC-6E4603EA7D93}" srcOrd="1" destOrd="0" presId="urn:microsoft.com/office/officeart/2005/8/layout/cycle4"/>
    <dgm:cxn modelId="{8B448B72-BC3C-EC4A-8AD6-071FCC0F6998}" type="presParOf" srcId="{D751B002-ECF7-4847-9AEF-4473E161CF6A}" destId="{560E9136-2DFF-C146-A767-8AC83E97663E}" srcOrd="2" destOrd="0" presId="urn:microsoft.com/office/officeart/2005/8/layout/cycle4"/>
    <dgm:cxn modelId="{89873F8B-D5DF-2349-ABB4-23DCB3AB7B95}" type="presParOf" srcId="{D751B002-ECF7-4847-9AEF-4473E161CF6A}" destId="{F332CBED-898E-684D-BDA3-99226DDE14AC}" srcOrd="3" destOrd="0" presId="urn:microsoft.com/office/officeart/2005/8/layout/cycle4"/>
    <dgm:cxn modelId="{C12CB427-57BB-BA4F-91CF-A80BBB06C028}" type="presParOf" srcId="{D751B002-ECF7-4847-9AEF-4473E161CF6A}" destId="{17ECC1CC-5053-6D4F-8AAB-13CE1AE64869}" srcOrd="4" destOrd="0" presId="urn:microsoft.com/office/officeart/2005/8/layout/cycle4"/>
    <dgm:cxn modelId="{589B0E18-220F-D14F-B69A-1C86F6554620}" type="presParOf" srcId="{7BEACA02-0D32-D14E-ABD6-ECA783836073}" destId="{1EA81915-22B1-2A44-A86D-F6F0BCFDA75D}" srcOrd="2" destOrd="0" presId="urn:microsoft.com/office/officeart/2005/8/layout/cycle4"/>
    <dgm:cxn modelId="{8AA7C8FD-7E76-D741-A7ED-C0DE92062282}" type="presParOf" srcId="{7BEACA02-0D32-D14E-ABD6-ECA783836073}" destId="{BC0F1726-0291-CC4D-8D8D-089F113570D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58825" y="2374876"/>
          <a:ext cx="4192441" cy="2165219"/>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87630" tIns="87630" rIns="87630" bIns="87630" numCol="1" spcCol="1270" anchor="t" anchorCtr="0">
          <a:noAutofit/>
        </a:bodyPr>
        <a:lstStyle/>
        <a:p>
          <a:pPr marL="171450" lvl="1" indent="-171450" algn="r" defTabSz="800100" rtl="0">
            <a:lnSpc>
              <a:spcPct val="90000"/>
            </a:lnSpc>
            <a:spcBef>
              <a:spcPct val="0"/>
            </a:spcBef>
            <a:spcAft>
              <a:spcPct val="15000"/>
            </a:spcAft>
            <a:buNone/>
          </a:pPr>
          <a:r>
            <a:rPr lang="en-US" sz="1800" b="1" kern="1200" dirty="0">
              <a:latin typeface="Corbel" panose="020B0503020204020204" pitchFamily="34" charset="0"/>
            </a:rPr>
            <a:t>Performance Objective</a:t>
          </a:r>
          <a:r>
            <a:rPr lang="en-US" sz="1800" kern="1200" dirty="0">
              <a:latin typeface="Corbel" panose="020B0503020204020204" pitchFamily="34" charset="0"/>
            </a:rPr>
            <a:t>: </a:t>
          </a:r>
          <a:r>
            <a:rPr lang="en-CA" sz="1800" kern="1200" dirty="0"/>
            <a:t>Define </a:t>
          </a:r>
          <a:r>
            <a:rPr lang="fr-CA" sz="1800" kern="1200" dirty="0" err="1"/>
            <a:t>Educational</a:t>
          </a:r>
          <a:r>
            <a:rPr lang="fr-CA" sz="1800" kern="1200" dirty="0"/>
            <a:t> options in </a:t>
          </a:r>
          <a:r>
            <a:rPr lang="fr-CA" sz="1800" kern="1200" dirty="0" err="1"/>
            <a:t>Montreal</a:t>
          </a:r>
          <a:r>
            <a:rPr lang="fr-CA" sz="1800" kern="1200" dirty="0"/>
            <a:t>, </a:t>
          </a:r>
          <a:r>
            <a:rPr lang="fr-CA" sz="1800" kern="1200" dirty="0" err="1"/>
            <a:t>including</a:t>
          </a:r>
          <a:r>
            <a:rPr lang="fr-CA" sz="1800" kern="1200" dirty="0"/>
            <a:t> </a:t>
          </a:r>
          <a:r>
            <a:rPr lang="fr-CA" sz="1800" kern="1200" dirty="0" err="1"/>
            <a:t>their</a:t>
          </a:r>
          <a:r>
            <a:rPr lang="fr-CA" sz="1800" kern="1200" dirty="0"/>
            <a:t> </a:t>
          </a:r>
          <a:r>
            <a:rPr lang="fr-CA" sz="1800" kern="1200" dirty="0" err="1"/>
            <a:t>historical</a:t>
          </a:r>
          <a:r>
            <a:rPr lang="fr-CA" sz="1800" kern="1200" dirty="0"/>
            <a:t> and </a:t>
          </a:r>
          <a:r>
            <a:rPr lang="fr-CA" sz="1800" kern="1200" dirty="0" err="1"/>
            <a:t>legal</a:t>
          </a:r>
          <a:r>
            <a:rPr lang="fr-CA" sz="1800" kern="1200" dirty="0"/>
            <a:t> </a:t>
          </a:r>
          <a:r>
            <a:rPr lang="fr-CA" sz="1800" kern="1200" dirty="0" err="1"/>
            <a:t>underpinnings</a:t>
          </a:r>
          <a:endParaRPr lang="en-US" sz="1800" kern="1200" dirty="0">
            <a:latin typeface="Corbel" panose="020B0503020204020204" pitchFamily="34" charset="0"/>
          </a:endParaRPr>
        </a:p>
      </dsp:txBody>
      <dsp:txXfrm>
        <a:off x="9364120" y="2963743"/>
        <a:ext cx="2839583" cy="1528788"/>
      </dsp:txXfrm>
    </dsp:sp>
    <dsp:sp modelId="{7C7B3AB3-710E-A442-B567-6DED056F1396}">
      <dsp:nvSpPr>
        <dsp:cNvPr id="0" name=""/>
        <dsp:cNvSpPr/>
      </dsp:nvSpPr>
      <dsp:spPr>
        <a:xfrm>
          <a:off x="192030" y="2055924"/>
          <a:ext cx="4123070" cy="2642233"/>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83820" tIns="83820" rIns="83820" bIns="83820" numCol="1" spcCol="1270" anchor="t" anchorCtr="0">
          <a:noAutofit/>
        </a:bodyPr>
        <a:lstStyle/>
        <a:p>
          <a:pPr marL="171450" lvl="1" indent="-171450" algn="l" defTabSz="755650" rtl="0">
            <a:lnSpc>
              <a:spcPct val="90000"/>
            </a:lnSpc>
            <a:spcBef>
              <a:spcPct val="0"/>
            </a:spcBef>
            <a:spcAft>
              <a:spcPct val="15000"/>
            </a:spcAft>
            <a:buNone/>
          </a:pPr>
          <a:endParaRPr lang="en-US" sz="1700" kern="1200" dirty="0">
            <a:latin typeface="Corbel" panose="020B0503020204020204" pitchFamily="34" charset="0"/>
          </a:endParaRPr>
        </a:p>
        <a:p>
          <a:pPr marL="171450" lvl="1" indent="-171450" algn="l" defTabSz="755650" rtl="0">
            <a:lnSpc>
              <a:spcPct val="90000"/>
            </a:lnSpc>
            <a:spcBef>
              <a:spcPct val="0"/>
            </a:spcBef>
            <a:spcAft>
              <a:spcPct val="15000"/>
            </a:spcAft>
            <a:buNone/>
          </a:pPr>
          <a:endParaRPr lang="en-US" sz="1700" kern="1200" dirty="0">
            <a:latin typeface="Corbel" panose="020B0503020204020204" pitchFamily="34" charset="0"/>
          </a:endParaRPr>
        </a:p>
        <a:p>
          <a:pPr marL="171450" lvl="1" indent="-171450" algn="l" defTabSz="755650" rtl="0">
            <a:lnSpc>
              <a:spcPct val="90000"/>
            </a:lnSpc>
            <a:spcBef>
              <a:spcPct val="0"/>
            </a:spcBef>
            <a:spcAft>
              <a:spcPct val="15000"/>
            </a:spcAft>
            <a:buNone/>
          </a:pPr>
          <a:r>
            <a:rPr lang="en-US" sz="1700" kern="1200" dirty="0">
              <a:latin typeface="Corbel" panose="020B0503020204020204" pitchFamily="34" charset="0"/>
            </a:rPr>
            <a:t>z</a:t>
          </a:r>
        </a:p>
      </dsp:txBody>
      <dsp:txXfrm>
        <a:off x="250071" y="2774523"/>
        <a:ext cx="2770067" cy="1865592"/>
      </dsp:txXfrm>
    </dsp:sp>
    <dsp:sp modelId="{A7EB0887-B9BF-8644-BD7A-BF49A6C1E988}">
      <dsp:nvSpPr>
        <dsp:cNvPr id="0" name=""/>
        <dsp:cNvSpPr/>
      </dsp:nvSpPr>
      <dsp:spPr>
        <a:xfrm>
          <a:off x="7522538" y="-27012"/>
          <a:ext cx="4521226" cy="2230723"/>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Expectations:</a:t>
          </a: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Understand what types of options are available and where to start</a:t>
          </a:r>
        </a:p>
        <a:p>
          <a:pPr marL="171450" lvl="1" indent="-171450" algn="r" defTabSz="711200" rtl="0">
            <a:lnSpc>
              <a:spcPct val="90000"/>
            </a:lnSpc>
            <a:spcBef>
              <a:spcPct val="0"/>
            </a:spcBef>
            <a:spcAft>
              <a:spcPct val="15000"/>
            </a:spcAft>
            <a:buNone/>
          </a:pPr>
          <a:endParaRPr lang="en-US" sz="1600" b="1"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How many were viewed online and how many printed ones were distributed</a:t>
          </a:r>
        </a:p>
      </dsp:txBody>
      <dsp:txXfrm>
        <a:off x="8927908" y="21990"/>
        <a:ext cx="3066854" cy="1575038"/>
      </dsp:txXfrm>
    </dsp:sp>
    <dsp:sp modelId="{FB1D14B2-A14B-B84D-ABC7-426742541547}">
      <dsp:nvSpPr>
        <dsp:cNvPr id="0" name=""/>
        <dsp:cNvSpPr/>
      </dsp:nvSpPr>
      <dsp:spPr>
        <a:xfrm>
          <a:off x="654811" y="-17634"/>
          <a:ext cx="3346682" cy="1516503"/>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lack of a resource or basic documents that outlines the most basic characteristics and context of education</a:t>
          </a:r>
          <a:endParaRPr lang="en-US" sz="1000" kern="1200" dirty="0">
            <a:latin typeface="Corbel" panose="020B0503020204020204" pitchFamily="34" charset="0"/>
          </a:endParaRPr>
        </a:p>
      </dsp:txBody>
      <dsp:txXfrm>
        <a:off x="688124" y="15679"/>
        <a:ext cx="2276051" cy="1070751"/>
      </dsp:txXfrm>
    </dsp:sp>
    <dsp:sp modelId="{315A2D6A-5C8E-2D4D-91CA-ABFC6A2E4334}">
      <dsp:nvSpPr>
        <dsp:cNvPr id="0" name=""/>
        <dsp:cNvSpPr/>
      </dsp:nvSpPr>
      <dsp:spPr>
        <a:xfrm>
          <a:off x="2718555" y="-144175"/>
          <a:ext cx="3184526" cy="2636213"/>
        </a:xfrm>
        <a:prstGeom prst="pieWedg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orbel" panose="020B0503020204020204" pitchFamily="34" charset="0"/>
            </a:rPr>
            <a:t>Performance Gap: Information</a:t>
          </a:r>
        </a:p>
      </dsp:txBody>
      <dsp:txXfrm>
        <a:off x="3651281" y="627954"/>
        <a:ext cx="2251800" cy="1864084"/>
      </dsp:txXfrm>
    </dsp:sp>
    <dsp:sp modelId="{AA2C9715-1C49-124E-98EC-6E4603EA7D93}">
      <dsp:nvSpPr>
        <dsp:cNvPr id="0" name=""/>
        <dsp:cNvSpPr/>
      </dsp:nvSpPr>
      <dsp:spPr>
        <a:xfrm rot="5400000">
          <a:off x="6229645" y="-509682"/>
          <a:ext cx="2676418" cy="3367227"/>
        </a:xfrm>
        <a:prstGeom prst="pieWedg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Target: Parents</a:t>
          </a:r>
        </a:p>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Phase: Indifferent </a:t>
          </a:r>
          <a:endParaRPr lang="en-US" sz="2400" kern="1200" dirty="0">
            <a:latin typeface="Corbel" panose="020B0503020204020204" pitchFamily="34" charset="0"/>
          </a:endParaRPr>
        </a:p>
      </dsp:txBody>
      <dsp:txXfrm rot="-5400000">
        <a:off x="5884241" y="619628"/>
        <a:ext cx="2380989" cy="1892513"/>
      </dsp:txXfrm>
    </dsp:sp>
    <dsp:sp modelId="{560E9136-2DFF-C146-A767-8AC83E97663E}">
      <dsp:nvSpPr>
        <dsp:cNvPr id="0" name=""/>
        <dsp:cNvSpPr/>
      </dsp:nvSpPr>
      <dsp:spPr>
        <a:xfrm rot="10800000">
          <a:off x="5882041" y="2545831"/>
          <a:ext cx="3317803" cy="2336092"/>
        </a:xfrm>
        <a:prstGeom prst="pieWedg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600" kern="1200" dirty="0">
              <a:latin typeface="Corbel" panose="020B0503020204020204" pitchFamily="34" charset="0"/>
            </a:rPr>
            <a:t>Not just newcomers, but all </a:t>
          </a:r>
          <a:r>
            <a:rPr lang="en-US" sz="1600" kern="1200" dirty="0" err="1">
              <a:latin typeface="Corbel" panose="020B0503020204020204" pitchFamily="34" charset="0"/>
            </a:rPr>
            <a:t>Montrealers</a:t>
          </a:r>
          <a:r>
            <a:rPr lang="en-US" sz="1600" kern="1200" dirty="0">
              <a:latin typeface="Corbel" panose="020B0503020204020204" pitchFamily="34" charset="0"/>
            </a:rPr>
            <a:t> need to know and understand how the educational system  works and what is available</a:t>
          </a:r>
        </a:p>
      </dsp:txBody>
      <dsp:txXfrm rot="10800000">
        <a:off x="5882041" y="2545831"/>
        <a:ext cx="2346041" cy="1651866"/>
      </dsp:txXfrm>
    </dsp:sp>
    <dsp:sp modelId="{F332CBED-898E-684D-BDA3-99226DDE14AC}">
      <dsp:nvSpPr>
        <dsp:cNvPr id="0" name=""/>
        <dsp:cNvSpPr/>
      </dsp:nvSpPr>
      <dsp:spPr>
        <a:xfrm rot="16200000">
          <a:off x="3070635" y="2026974"/>
          <a:ext cx="2407952" cy="3224004"/>
        </a:xfrm>
        <a:prstGeom prst="pieWedg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Medium</a:t>
          </a:r>
          <a:r>
            <a:rPr lang="en-US" sz="16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Written in a printed brochure as well as presented in an online kind of slide presentation so that it is accessible to more people</a:t>
          </a:r>
        </a:p>
      </dsp:txBody>
      <dsp:txXfrm rot="5400000">
        <a:off x="3606898" y="2435000"/>
        <a:ext cx="2279715" cy="1702679"/>
      </dsp:txXfrm>
    </dsp:sp>
    <dsp:sp modelId="{1EA81915-22B1-2A44-A86D-F6F0BCFDA75D}">
      <dsp:nvSpPr>
        <dsp:cNvPr id="0" name=""/>
        <dsp:cNvSpPr/>
      </dsp:nvSpPr>
      <dsp:spPr>
        <a:xfrm>
          <a:off x="5795439" y="1895056"/>
          <a:ext cx="660388" cy="57425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5439" y="2115922"/>
          <a:ext cx="660388" cy="57425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51610" y="2382908"/>
          <a:ext cx="4199656" cy="2168945"/>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91440" tIns="91440" rIns="91440" bIns="91440" numCol="1" spcCol="1270" anchor="t" anchorCtr="0">
          <a:noAutofit/>
        </a:bodyPr>
        <a:lstStyle/>
        <a:p>
          <a:pPr marL="171450" lvl="1" indent="-171450" algn="r" defTabSz="844550" rtl="0">
            <a:lnSpc>
              <a:spcPct val="90000"/>
            </a:lnSpc>
            <a:spcBef>
              <a:spcPct val="0"/>
            </a:spcBef>
            <a:spcAft>
              <a:spcPct val="15000"/>
            </a:spcAft>
            <a:buNone/>
          </a:pPr>
          <a:r>
            <a:rPr lang="en-CA" sz="1900" b="1" kern="1200" noProof="0" dirty="0">
              <a:latin typeface="Corbel" panose="020B0503020204020204" pitchFamily="34" charset="0"/>
            </a:rPr>
            <a:t>Performance Objective</a:t>
          </a:r>
          <a:r>
            <a:rPr lang="en-CA" sz="1900" kern="1200" noProof="0" dirty="0">
              <a:latin typeface="Corbel" panose="020B0503020204020204" pitchFamily="34" charset="0"/>
            </a:rPr>
            <a:t>: </a:t>
          </a:r>
          <a:r>
            <a:rPr lang="en-CA" sz="1900" kern="1200" noProof="0" dirty="0"/>
            <a:t>Define the child’s and family’s needs, priorities and values</a:t>
          </a:r>
          <a:endParaRPr lang="en-CA" sz="1900" kern="1200" noProof="0" dirty="0">
            <a:latin typeface="Corbel" panose="020B0503020204020204" pitchFamily="34" charset="0"/>
          </a:endParaRPr>
        </a:p>
      </dsp:txBody>
      <dsp:txXfrm>
        <a:off x="9359152" y="2972789"/>
        <a:ext cx="2844469" cy="1531419"/>
      </dsp:txXfrm>
    </dsp:sp>
    <dsp:sp modelId="{7C7B3AB3-710E-A442-B567-6DED056F1396}">
      <dsp:nvSpPr>
        <dsp:cNvPr id="0" name=""/>
        <dsp:cNvSpPr/>
      </dsp:nvSpPr>
      <dsp:spPr>
        <a:xfrm>
          <a:off x="189497" y="2063407"/>
          <a:ext cx="4130166" cy="2646780"/>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91440" tIns="91440" rIns="91440" bIns="91440" numCol="1" spcCol="1270" anchor="t" anchorCtr="0">
          <a:noAutofit/>
        </a:bodyPr>
        <a:lstStyle/>
        <a:p>
          <a:pPr marL="171450" lvl="1" indent="-171450" algn="l" defTabSz="844550" rtl="0">
            <a:lnSpc>
              <a:spcPct val="90000"/>
            </a:lnSpc>
            <a:spcBef>
              <a:spcPct val="0"/>
            </a:spcBef>
            <a:spcAft>
              <a:spcPct val="15000"/>
            </a:spcAft>
            <a:buNone/>
          </a:pPr>
          <a:endParaRPr lang="en-US" sz="1900" kern="1200" dirty="0">
            <a:latin typeface="Corbel" panose="020B0503020204020204" pitchFamily="34" charset="0"/>
          </a:endParaRPr>
        </a:p>
        <a:p>
          <a:pPr marL="171450" lvl="1" indent="-171450" algn="l" defTabSz="844550" rtl="0">
            <a:lnSpc>
              <a:spcPct val="90000"/>
            </a:lnSpc>
            <a:spcBef>
              <a:spcPct val="0"/>
            </a:spcBef>
            <a:spcAft>
              <a:spcPct val="15000"/>
            </a:spcAft>
            <a:buNone/>
          </a:pPr>
          <a:endParaRPr lang="en-US" sz="1900" kern="1200" dirty="0">
            <a:latin typeface="Corbel" panose="020B0503020204020204" pitchFamily="34" charset="0"/>
          </a:endParaRPr>
        </a:p>
        <a:p>
          <a:pPr marL="171450" lvl="1" indent="-171450" algn="l" defTabSz="844550" rtl="0">
            <a:lnSpc>
              <a:spcPct val="90000"/>
            </a:lnSpc>
            <a:spcBef>
              <a:spcPct val="0"/>
            </a:spcBef>
            <a:spcAft>
              <a:spcPct val="15000"/>
            </a:spcAft>
            <a:buNone/>
          </a:pPr>
          <a:r>
            <a:rPr lang="en-US" sz="1900" kern="1200" dirty="0">
              <a:latin typeface="Corbel" panose="020B0503020204020204" pitchFamily="34" charset="0"/>
            </a:rPr>
            <a:t>z</a:t>
          </a:r>
        </a:p>
      </dsp:txBody>
      <dsp:txXfrm>
        <a:off x="247638" y="2783243"/>
        <a:ext cx="2774834" cy="1868803"/>
      </dsp:txXfrm>
    </dsp:sp>
    <dsp:sp modelId="{A7EB0887-B9BF-8644-BD7A-BF49A6C1E988}">
      <dsp:nvSpPr>
        <dsp:cNvPr id="0" name=""/>
        <dsp:cNvSpPr/>
      </dsp:nvSpPr>
      <dsp:spPr>
        <a:xfrm>
          <a:off x="7752972" y="116026"/>
          <a:ext cx="4498294" cy="2266124"/>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Expectations:</a:t>
          </a: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To ask themselves questions as a family and about their child</a:t>
          </a:r>
        </a:p>
        <a:p>
          <a:pPr marL="171450" lvl="1" indent="-171450" algn="r" defTabSz="711200" rtl="0">
            <a:lnSpc>
              <a:spcPct val="90000"/>
            </a:lnSpc>
            <a:spcBef>
              <a:spcPct val="0"/>
            </a:spcBef>
            <a:spcAft>
              <a:spcPct val="15000"/>
            </a:spcAft>
            <a:buNone/>
          </a:pPr>
          <a:endParaRPr lang="en-US" sz="1600" b="1"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For those done online: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How many were done and how many times certain options were proposed</a:t>
          </a:r>
        </a:p>
      </dsp:txBody>
      <dsp:txXfrm>
        <a:off x="9152239" y="165805"/>
        <a:ext cx="3049248" cy="1600035"/>
      </dsp:txXfrm>
    </dsp:sp>
    <dsp:sp modelId="{FB1D14B2-A14B-B84D-ABC7-426742541547}">
      <dsp:nvSpPr>
        <dsp:cNvPr id="0" name=""/>
        <dsp:cNvSpPr/>
      </dsp:nvSpPr>
      <dsp:spPr>
        <a:xfrm>
          <a:off x="653074" y="-13719"/>
          <a:ext cx="3352441" cy="1519113"/>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lack of awareness of what the family and child needs, values or is a priority prior to enrollment</a:t>
          </a:r>
          <a:endParaRPr lang="en-US" sz="1000" kern="1200" dirty="0">
            <a:latin typeface="Corbel" panose="020B0503020204020204" pitchFamily="34" charset="0"/>
          </a:endParaRPr>
        </a:p>
      </dsp:txBody>
      <dsp:txXfrm>
        <a:off x="686444" y="19651"/>
        <a:ext cx="2279968" cy="1072594"/>
      </dsp:txXfrm>
    </dsp:sp>
    <dsp:sp modelId="{315A2D6A-5C8E-2D4D-91CA-ABFC6A2E4334}">
      <dsp:nvSpPr>
        <dsp:cNvPr id="0" name=""/>
        <dsp:cNvSpPr/>
      </dsp:nvSpPr>
      <dsp:spPr>
        <a:xfrm>
          <a:off x="2905996" y="-148368"/>
          <a:ext cx="3190007" cy="2640750"/>
        </a:xfrm>
        <a:prstGeom prst="pieWedg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orbel" panose="020B0503020204020204" pitchFamily="34" charset="0"/>
            </a:rPr>
            <a:t>Performance Gap: Information</a:t>
          </a:r>
        </a:p>
      </dsp:txBody>
      <dsp:txXfrm>
        <a:off x="3840327" y="625090"/>
        <a:ext cx="2255676" cy="1867292"/>
      </dsp:txXfrm>
    </dsp:sp>
    <dsp:sp modelId="{AA2C9715-1C49-124E-98EC-6E4603EA7D93}">
      <dsp:nvSpPr>
        <dsp:cNvPr id="0" name=""/>
        <dsp:cNvSpPr/>
      </dsp:nvSpPr>
      <dsp:spPr>
        <a:xfrm rot="5400000">
          <a:off x="6457003" y="-480629"/>
          <a:ext cx="2681024" cy="3373022"/>
        </a:xfrm>
        <a:prstGeom prst="pieWedge">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Target: Parents</a:t>
          </a:r>
        </a:p>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Phase: Newbies </a:t>
          </a:r>
          <a:endParaRPr lang="en-US" sz="2400" kern="1200" dirty="0">
            <a:latin typeface="Corbel" panose="020B0503020204020204" pitchFamily="34" charset="0"/>
          </a:endParaRPr>
        </a:p>
      </dsp:txBody>
      <dsp:txXfrm rot="-5400000">
        <a:off x="6111005" y="650624"/>
        <a:ext cx="2385087" cy="1895770"/>
      </dsp:txXfrm>
    </dsp:sp>
    <dsp:sp modelId="{560E9136-2DFF-C146-A767-8AC83E97663E}">
      <dsp:nvSpPr>
        <dsp:cNvPr id="0" name=""/>
        <dsp:cNvSpPr/>
      </dsp:nvSpPr>
      <dsp:spPr>
        <a:xfrm rot="10800000">
          <a:off x="6124205" y="2495455"/>
          <a:ext cx="3323513" cy="2340112"/>
        </a:xfrm>
        <a:prstGeom prst="pieWedge">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b="1" kern="1200" dirty="0">
            <a:latin typeface="Corbel" panose="020B0503020204020204" pitchFamily="34" charset="0"/>
          </a:endParaRPr>
        </a:p>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600" kern="1200" dirty="0">
              <a:latin typeface="Corbel" panose="020B0503020204020204" pitchFamily="34" charset="0"/>
            </a:rPr>
            <a:t>Parents need support in asking the right  questions and this would not only help them to do that but propose options that correspond to their needs</a:t>
          </a:r>
        </a:p>
      </dsp:txBody>
      <dsp:txXfrm rot="10800000">
        <a:off x="6124205" y="2495455"/>
        <a:ext cx="2350079" cy="1654709"/>
      </dsp:txXfrm>
    </dsp:sp>
    <dsp:sp modelId="{F332CBED-898E-684D-BDA3-99226DDE14AC}">
      <dsp:nvSpPr>
        <dsp:cNvPr id="0" name=""/>
        <dsp:cNvSpPr/>
      </dsp:nvSpPr>
      <dsp:spPr>
        <a:xfrm rot="16200000">
          <a:off x="3461891" y="2230982"/>
          <a:ext cx="2412096" cy="2904045"/>
        </a:xfrm>
        <a:prstGeom prst="pieWedg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a:t>
          </a:r>
        </a:p>
        <a:p>
          <a:pPr marL="0" lvl="0" indent="0" algn="ctr" defTabSz="711200" rtl="0">
            <a:lnSpc>
              <a:spcPct val="90000"/>
            </a:lnSpc>
            <a:spcBef>
              <a:spcPct val="0"/>
            </a:spcBef>
            <a:spcAft>
              <a:spcPct val="35000"/>
            </a:spcAft>
            <a:buNone/>
          </a:pPr>
          <a:r>
            <a:rPr lang="en-US" sz="1400" b="1" kern="1200" dirty="0">
              <a:latin typeface="Corbel" panose="020B0503020204020204" pitchFamily="34" charset="0"/>
            </a:rPr>
            <a:t>Medium</a:t>
          </a:r>
          <a:r>
            <a:rPr lang="en-US" sz="14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400" kern="1200" dirty="0">
              <a:latin typeface="Corbel" panose="020B0503020204020204" pitchFamily="34" charset="0"/>
            </a:rPr>
            <a:t>Written in a printed brochure as well as online as a type of form that generates results. They may also meet with an “Educational Support” person. Multiple mediums for inclusivity</a:t>
          </a:r>
        </a:p>
      </dsp:txBody>
      <dsp:txXfrm rot="5400000">
        <a:off x="4066492" y="2476956"/>
        <a:ext cx="2053470" cy="1705609"/>
      </dsp:txXfrm>
    </dsp:sp>
    <dsp:sp modelId="{1EA81915-22B1-2A44-A86D-F6F0BCFDA75D}">
      <dsp:nvSpPr>
        <dsp:cNvPr id="0" name=""/>
        <dsp:cNvSpPr/>
      </dsp:nvSpPr>
      <dsp:spPr>
        <a:xfrm>
          <a:off x="5794870" y="1894372"/>
          <a:ext cx="661525" cy="57523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4870" y="2115618"/>
          <a:ext cx="661525" cy="57523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51610" y="2382908"/>
          <a:ext cx="4199656" cy="2168945"/>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4770" tIns="64770" rIns="64770" bIns="64770" numCol="1" spcCol="1270" anchor="t" anchorCtr="0">
          <a:noAutofit/>
        </a:bodyPr>
        <a:lstStyle/>
        <a:p>
          <a:pPr marL="114300" lvl="1" indent="-114300" algn="r" defTabSz="577850" rtl="0">
            <a:lnSpc>
              <a:spcPct val="90000"/>
            </a:lnSpc>
            <a:spcBef>
              <a:spcPct val="0"/>
            </a:spcBef>
            <a:spcAft>
              <a:spcPct val="15000"/>
            </a:spcAft>
            <a:buNone/>
          </a:pPr>
          <a:r>
            <a:rPr lang="en-CA" sz="1300" b="1" kern="1200" noProof="0" dirty="0">
              <a:latin typeface="Corbel" panose="020B0503020204020204" pitchFamily="34" charset="0"/>
            </a:rPr>
            <a:t>Performance Objective</a:t>
          </a:r>
          <a:r>
            <a:rPr lang="en-CA" sz="1300" kern="1200" noProof="0" dirty="0">
              <a:latin typeface="Corbel" panose="020B0503020204020204" pitchFamily="34" charset="0"/>
            </a:rPr>
            <a:t>:</a:t>
          </a:r>
        </a:p>
        <a:p>
          <a:pPr marL="114300" lvl="1" indent="-114300" algn="r" defTabSz="577850" rtl="0">
            <a:lnSpc>
              <a:spcPct val="90000"/>
            </a:lnSpc>
            <a:spcBef>
              <a:spcPct val="0"/>
            </a:spcBef>
            <a:spcAft>
              <a:spcPct val="15000"/>
            </a:spcAft>
            <a:buFont typeface="Arial" panose="020B0604020202020204" pitchFamily="34" charset="0"/>
            <a:buChar char="•"/>
          </a:pPr>
          <a:r>
            <a:rPr lang="en-CA" sz="1300" kern="1200" noProof="0" dirty="0"/>
            <a:t>Index available options using a central resource</a:t>
          </a:r>
          <a:endParaRPr lang="en-CA" sz="1300" kern="1200" noProof="0" dirty="0">
            <a:latin typeface="Corbel" panose="020B0503020204020204" pitchFamily="34" charset="0"/>
          </a:endParaRPr>
        </a:p>
        <a:p>
          <a:pPr marL="114300" lvl="1" indent="-114300" algn="r" defTabSz="577850" rtl="0">
            <a:lnSpc>
              <a:spcPct val="90000"/>
            </a:lnSpc>
            <a:spcBef>
              <a:spcPct val="0"/>
            </a:spcBef>
            <a:spcAft>
              <a:spcPct val="15000"/>
            </a:spcAft>
            <a:buFont typeface="Arial" panose="020B0604020202020204" pitchFamily="34" charset="0"/>
            <a:buChar char="•"/>
          </a:pPr>
          <a:r>
            <a:rPr lang="en-CA" sz="1300" kern="1200" noProof="0" dirty="0">
              <a:latin typeface="Corbel" panose="020B0503020204020204" pitchFamily="34" charset="0"/>
            </a:rPr>
            <a:t>Obtain English Instruction Eligibility Certificate</a:t>
          </a:r>
        </a:p>
        <a:p>
          <a:pPr marL="114300" lvl="1" indent="-114300" algn="r" defTabSz="577850">
            <a:lnSpc>
              <a:spcPct val="90000"/>
            </a:lnSpc>
            <a:spcBef>
              <a:spcPct val="0"/>
            </a:spcBef>
            <a:spcAft>
              <a:spcPct val="15000"/>
            </a:spcAft>
            <a:buFont typeface="Arial" panose="020B0604020202020204" pitchFamily="34" charset="0"/>
            <a:buChar char="•"/>
          </a:pPr>
          <a:r>
            <a:rPr lang="en-CA" sz="1300" kern="1200" noProof="0" dirty="0">
              <a:latin typeface="Corbel" panose="020B0503020204020204" pitchFamily="34" charset="0"/>
            </a:rPr>
            <a:t>Register for Open Houses</a:t>
          </a:r>
        </a:p>
        <a:p>
          <a:pPr marL="114300" lvl="1" indent="-114300" algn="r" defTabSz="577850" rtl="0">
            <a:lnSpc>
              <a:spcPct val="90000"/>
            </a:lnSpc>
            <a:spcBef>
              <a:spcPct val="0"/>
            </a:spcBef>
            <a:spcAft>
              <a:spcPct val="15000"/>
            </a:spcAft>
            <a:buFont typeface="Arial" panose="020B0604020202020204" pitchFamily="34" charset="0"/>
            <a:buChar char="•"/>
          </a:pPr>
          <a:r>
            <a:rPr lang="en-CA" sz="1300" kern="1200" noProof="0" dirty="0">
              <a:latin typeface="Corbel" panose="020B0503020204020204" pitchFamily="34" charset="0"/>
            </a:rPr>
            <a:t>Order the list </a:t>
          </a:r>
          <a:r>
            <a:rPr lang="en-CA" sz="1300" kern="1200" noProof="0" dirty="0" err="1">
              <a:latin typeface="Corbel" panose="020B0503020204020204" pitchFamily="34" charset="0"/>
            </a:rPr>
            <a:t>hierarchally</a:t>
          </a:r>
          <a:endParaRPr lang="en-CA" sz="1300" kern="1200" noProof="0" dirty="0">
            <a:latin typeface="Corbel" panose="020B0503020204020204" pitchFamily="34" charset="0"/>
          </a:endParaRPr>
        </a:p>
      </dsp:txBody>
      <dsp:txXfrm>
        <a:off x="9359152" y="2972789"/>
        <a:ext cx="2844469" cy="1531419"/>
      </dsp:txXfrm>
    </dsp:sp>
    <dsp:sp modelId="{7C7B3AB3-710E-A442-B567-6DED056F1396}">
      <dsp:nvSpPr>
        <dsp:cNvPr id="0" name=""/>
        <dsp:cNvSpPr/>
      </dsp:nvSpPr>
      <dsp:spPr>
        <a:xfrm>
          <a:off x="189497" y="2063407"/>
          <a:ext cx="4130166" cy="2646780"/>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4770" tIns="64770" rIns="64770" bIns="64770" numCol="1" spcCol="1270" anchor="t" anchorCtr="0">
          <a:noAutofit/>
        </a:bodyPr>
        <a:lstStyle/>
        <a:p>
          <a:pPr marL="114300" lvl="1" indent="-114300" algn="l" defTabSz="577850" rtl="0">
            <a:lnSpc>
              <a:spcPct val="90000"/>
            </a:lnSpc>
            <a:spcBef>
              <a:spcPct val="0"/>
            </a:spcBef>
            <a:spcAft>
              <a:spcPct val="15000"/>
            </a:spcAft>
            <a:buNone/>
          </a:pPr>
          <a:endParaRPr lang="en-US" sz="1300" kern="1200" dirty="0">
            <a:latin typeface="Corbel" panose="020B0503020204020204" pitchFamily="34" charset="0"/>
          </a:endParaRPr>
        </a:p>
        <a:p>
          <a:pPr marL="114300" lvl="1" indent="-114300" algn="l" defTabSz="577850" rtl="0">
            <a:lnSpc>
              <a:spcPct val="90000"/>
            </a:lnSpc>
            <a:spcBef>
              <a:spcPct val="0"/>
            </a:spcBef>
            <a:spcAft>
              <a:spcPct val="15000"/>
            </a:spcAft>
            <a:buNone/>
          </a:pPr>
          <a:endParaRPr lang="en-US" sz="1300" kern="1200" dirty="0">
            <a:latin typeface="Corbel" panose="020B0503020204020204" pitchFamily="34" charset="0"/>
          </a:endParaRPr>
        </a:p>
        <a:p>
          <a:pPr marL="114300" lvl="1" indent="-114300" algn="l" defTabSz="577850" rtl="0">
            <a:lnSpc>
              <a:spcPct val="90000"/>
            </a:lnSpc>
            <a:spcBef>
              <a:spcPct val="0"/>
            </a:spcBef>
            <a:spcAft>
              <a:spcPct val="15000"/>
            </a:spcAft>
            <a:buNone/>
          </a:pPr>
          <a:r>
            <a:rPr lang="en-US" sz="1300" kern="1200" dirty="0">
              <a:latin typeface="Corbel" panose="020B0503020204020204" pitchFamily="34" charset="0"/>
            </a:rPr>
            <a:t>z</a:t>
          </a:r>
        </a:p>
      </dsp:txBody>
      <dsp:txXfrm>
        <a:off x="247638" y="2783243"/>
        <a:ext cx="2774834" cy="1868803"/>
      </dsp:txXfrm>
    </dsp:sp>
    <dsp:sp modelId="{A7EB0887-B9BF-8644-BD7A-BF49A6C1E988}">
      <dsp:nvSpPr>
        <dsp:cNvPr id="0" name=""/>
        <dsp:cNvSpPr/>
      </dsp:nvSpPr>
      <dsp:spPr>
        <a:xfrm>
          <a:off x="7752972" y="116026"/>
          <a:ext cx="4498294" cy="2266124"/>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Expectations:</a:t>
          </a: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Get the full picture of what is available and support navigating</a:t>
          </a: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How often it was used and how many suggestions were registered for, how the chat was used and how many appointments were made and what those appointments covered</a:t>
          </a:r>
        </a:p>
      </dsp:txBody>
      <dsp:txXfrm>
        <a:off x="9152239" y="165805"/>
        <a:ext cx="3049248" cy="1600035"/>
      </dsp:txXfrm>
    </dsp:sp>
    <dsp:sp modelId="{FB1D14B2-A14B-B84D-ABC7-426742541547}">
      <dsp:nvSpPr>
        <dsp:cNvPr id="0" name=""/>
        <dsp:cNvSpPr/>
      </dsp:nvSpPr>
      <dsp:spPr>
        <a:xfrm>
          <a:off x="653074" y="-13719"/>
          <a:ext cx="3352441" cy="1519113"/>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lack of a single central  resource to get information</a:t>
          </a:r>
          <a:endParaRPr lang="en-US" sz="1000" kern="1200" dirty="0">
            <a:latin typeface="Corbel" panose="020B0503020204020204" pitchFamily="34" charset="0"/>
          </a:endParaRPr>
        </a:p>
      </dsp:txBody>
      <dsp:txXfrm>
        <a:off x="686444" y="19651"/>
        <a:ext cx="2279968" cy="1072594"/>
      </dsp:txXfrm>
    </dsp:sp>
    <dsp:sp modelId="{315A2D6A-5C8E-2D4D-91CA-ABFC6A2E4334}">
      <dsp:nvSpPr>
        <dsp:cNvPr id="0" name=""/>
        <dsp:cNvSpPr/>
      </dsp:nvSpPr>
      <dsp:spPr>
        <a:xfrm>
          <a:off x="2905996" y="-148368"/>
          <a:ext cx="3190007" cy="2640750"/>
        </a:xfrm>
        <a:prstGeom prst="pieWedg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orbel" panose="020B0503020204020204" pitchFamily="34" charset="0"/>
            </a:rPr>
            <a:t>Performance Gap: Information</a:t>
          </a:r>
        </a:p>
      </dsp:txBody>
      <dsp:txXfrm>
        <a:off x="3840327" y="625090"/>
        <a:ext cx="2255676" cy="1867292"/>
      </dsp:txXfrm>
    </dsp:sp>
    <dsp:sp modelId="{AA2C9715-1C49-124E-98EC-6E4603EA7D93}">
      <dsp:nvSpPr>
        <dsp:cNvPr id="0" name=""/>
        <dsp:cNvSpPr/>
      </dsp:nvSpPr>
      <dsp:spPr>
        <a:xfrm rot="5400000">
          <a:off x="6457003" y="-480629"/>
          <a:ext cx="2681024" cy="3373022"/>
        </a:xfrm>
        <a:prstGeom prst="pieWedge">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Target: Parents</a:t>
          </a:r>
        </a:p>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Phase: Newbies </a:t>
          </a:r>
          <a:endParaRPr lang="en-US" sz="2400" kern="1200" dirty="0">
            <a:latin typeface="Corbel" panose="020B0503020204020204" pitchFamily="34" charset="0"/>
          </a:endParaRPr>
        </a:p>
      </dsp:txBody>
      <dsp:txXfrm rot="-5400000">
        <a:off x="6111005" y="650624"/>
        <a:ext cx="2385087" cy="1895770"/>
      </dsp:txXfrm>
    </dsp:sp>
    <dsp:sp modelId="{560E9136-2DFF-C146-A767-8AC83E97663E}">
      <dsp:nvSpPr>
        <dsp:cNvPr id="0" name=""/>
        <dsp:cNvSpPr/>
      </dsp:nvSpPr>
      <dsp:spPr>
        <a:xfrm rot="10800000">
          <a:off x="6124205" y="2495455"/>
          <a:ext cx="3323513" cy="2340112"/>
        </a:xfrm>
        <a:prstGeom prst="pieWedge">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b="1" kern="1200" dirty="0">
            <a:latin typeface="Corbel" panose="020B0503020204020204" pitchFamily="34" charset="0"/>
          </a:endParaRPr>
        </a:p>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600" kern="1200" dirty="0">
              <a:latin typeface="Corbel" panose="020B0503020204020204" pitchFamily="34" charset="0"/>
            </a:rPr>
            <a:t>Currently, parents have to visit multiple school board sites, school websites, and private school sites  and the alternative school sites and ask around and they still may not get a full picture</a:t>
          </a:r>
        </a:p>
      </dsp:txBody>
      <dsp:txXfrm rot="10800000">
        <a:off x="6124205" y="2495455"/>
        <a:ext cx="2350079" cy="1654709"/>
      </dsp:txXfrm>
    </dsp:sp>
    <dsp:sp modelId="{F332CBED-898E-684D-BDA3-99226DDE14AC}">
      <dsp:nvSpPr>
        <dsp:cNvPr id="0" name=""/>
        <dsp:cNvSpPr/>
      </dsp:nvSpPr>
      <dsp:spPr>
        <a:xfrm rot="16200000">
          <a:off x="3461891" y="2230982"/>
          <a:ext cx="2412096" cy="2904045"/>
        </a:xfrm>
        <a:prstGeom prst="pieWedg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a:t>
          </a:r>
        </a:p>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Medium</a:t>
          </a:r>
          <a:r>
            <a:rPr lang="en-US" sz="16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Online in their account or with an Educational Support person in person or through </a:t>
          </a:r>
          <a:r>
            <a:rPr lang="en-US" sz="1600" kern="1200" dirty="0" err="1">
              <a:latin typeface="Corbel" panose="020B0503020204020204" pitchFamily="34" charset="0"/>
            </a:rPr>
            <a:t>videochat</a:t>
          </a:r>
          <a:r>
            <a:rPr lang="en-US" sz="1600" kern="1200" dirty="0">
              <a:latin typeface="Corbel" panose="020B0503020204020204" pitchFamily="34" charset="0"/>
            </a:rPr>
            <a:t>. Multiple for inclusivity</a:t>
          </a:r>
        </a:p>
      </dsp:txBody>
      <dsp:txXfrm rot="5400000">
        <a:off x="4066492" y="2476956"/>
        <a:ext cx="2053470" cy="1705609"/>
      </dsp:txXfrm>
    </dsp:sp>
    <dsp:sp modelId="{1EA81915-22B1-2A44-A86D-F6F0BCFDA75D}">
      <dsp:nvSpPr>
        <dsp:cNvPr id="0" name=""/>
        <dsp:cNvSpPr/>
      </dsp:nvSpPr>
      <dsp:spPr>
        <a:xfrm>
          <a:off x="5794870" y="1894372"/>
          <a:ext cx="661525" cy="57523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4870" y="2115618"/>
          <a:ext cx="661525" cy="57523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51610" y="2382908"/>
          <a:ext cx="4199656" cy="2168945"/>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83820" tIns="83820" rIns="83820" bIns="83820" numCol="1" spcCol="1270" anchor="t" anchorCtr="0">
          <a:noAutofit/>
        </a:bodyPr>
        <a:lstStyle/>
        <a:p>
          <a:pPr marL="171450" lvl="1" indent="-171450" algn="r" defTabSz="755650" rtl="0">
            <a:lnSpc>
              <a:spcPct val="90000"/>
            </a:lnSpc>
            <a:spcBef>
              <a:spcPct val="0"/>
            </a:spcBef>
            <a:spcAft>
              <a:spcPct val="15000"/>
            </a:spcAft>
            <a:buNone/>
          </a:pPr>
          <a:r>
            <a:rPr lang="en-CA" sz="1700" b="1" kern="1200" noProof="0" dirty="0">
              <a:latin typeface="Corbel" panose="020B0503020204020204" pitchFamily="34" charset="0"/>
            </a:rPr>
            <a:t>Performance Objective</a:t>
          </a:r>
          <a:r>
            <a:rPr lang="en-CA" sz="1700" kern="1200" noProof="0" dirty="0">
              <a:latin typeface="Corbel" panose="020B0503020204020204" pitchFamily="34" charset="0"/>
            </a:rPr>
            <a:t>:</a:t>
          </a:r>
        </a:p>
        <a:p>
          <a:pPr marL="171450" lvl="1" indent="-171450" algn="r" defTabSz="755650" rtl="0">
            <a:lnSpc>
              <a:spcPct val="90000"/>
            </a:lnSpc>
            <a:spcBef>
              <a:spcPct val="0"/>
            </a:spcBef>
            <a:spcAft>
              <a:spcPct val="15000"/>
            </a:spcAft>
            <a:buNone/>
          </a:pPr>
          <a:r>
            <a:rPr lang="en-CA" sz="1700" kern="1200" noProof="0" dirty="0">
              <a:latin typeface="Corbel" panose="020B0503020204020204" pitchFamily="34" charset="0"/>
            </a:rPr>
            <a:t>Attend Open Houses with the intention of validating or narrowing options in a planned and focused way</a:t>
          </a:r>
        </a:p>
      </dsp:txBody>
      <dsp:txXfrm>
        <a:off x="9359152" y="2972789"/>
        <a:ext cx="2844469" cy="1531419"/>
      </dsp:txXfrm>
    </dsp:sp>
    <dsp:sp modelId="{7C7B3AB3-710E-A442-B567-6DED056F1396}">
      <dsp:nvSpPr>
        <dsp:cNvPr id="0" name=""/>
        <dsp:cNvSpPr/>
      </dsp:nvSpPr>
      <dsp:spPr>
        <a:xfrm>
          <a:off x="189497" y="2063407"/>
          <a:ext cx="4130166" cy="2646780"/>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83820" tIns="83820" rIns="83820" bIns="83820" numCol="1" spcCol="1270" anchor="t" anchorCtr="0">
          <a:noAutofit/>
        </a:bodyPr>
        <a:lstStyle/>
        <a:p>
          <a:pPr marL="171450" lvl="1" indent="-171450" algn="l" defTabSz="755650" rtl="0">
            <a:lnSpc>
              <a:spcPct val="90000"/>
            </a:lnSpc>
            <a:spcBef>
              <a:spcPct val="0"/>
            </a:spcBef>
            <a:spcAft>
              <a:spcPct val="15000"/>
            </a:spcAft>
            <a:buNone/>
          </a:pPr>
          <a:endParaRPr lang="en-US" sz="1700" kern="1200" dirty="0">
            <a:latin typeface="Corbel" panose="020B0503020204020204" pitchFamily="34" charset="0"/>
          </a:endParaRPr>
        </a:p>
        <a:p>
          <a:pPr marL="171450" lvl="1" indent="-171450" algn="l" defTabSz="755650" rtl="0">
            <a:lnSpc>
              <a:spcPct val="90000"/>
            </a:lnSpc>
            <a:spcBef>
              <a:spcPct val="0"/>
            </a:spcBef>
            <a:spcAft>
              <a:spcPct val="15000"/>
            </a:spcAft>
            <a:buNone/>
          </a:pPr>
          <a:endParaRPr lang="en-US" sz="1700" kern="1200" dirty="0">
            <a:latin typeface="Corbel" panose="020B0503020204020204" pitchFamily="34" charset="0"/>
          </a:endParaRPr>
        </a:p>
        <a:p>
          <a:pPr marL="171450" lvl="1" indent="-171450" algn="l" defTabSz="755650" rtl="0">
            <a:lnSpc>
              <a:spcPct val="90000"/>
            </a:lnSpc>
            <a:spcBef>
              <a:spcPct val="0"/>
            </a:spcBef>
            <a:spcAft>
              <a:spcPct val="15000"/>
            </a:spcAft>
            <a:buNone/>
          </a:pPr>
          <a:r>
            <a:rPr lang="en-US" sz="1700" kern="1200" dirty="0">
              <a:latin typeface="Corbel" panose="020B0503020204020204" pitchFamily="34" charset="0"/>
            </a:rPr>
            <a:t>z</a:t>
          </a:r>
        </a:p>
      </dsp:txBody>
      <dsp:txXfrm>
        <a:off x="247638" y="2783243"/>
        <a:ext cx="2774834" cy="1868803"/>
      </dsp:txXfrm>
    </dsp:sp>
    <dsp:sp modelId="{A7EB0887-B9BF-8644-BD7A-BF49A6C1E988}">
      <dsp:nvSpPr>
        <dsp:cNvPr id="0" name=""/>
        <dsp:cNvSpPr/>
      </dsp:nvSpPr>
      <dsp:spPr>
        <a:xfrm>
          <a:off x="7752972" y="116026"/>
          <a:ext cx="4498294" cy="2266124"/>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Expectations:</a:t>
          </a: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That they will be able to focus and plan their Open House or Information Session Online or In-Person</a:t>
          </a: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How many times the video was viewed, feedback about it in the chat</a:t>
          </a:r>
        </a:p>
      </dsp:txBody>
      <dsp:txXfrm>
        <a:off x="9152239" y="165805"/>
        <a:ext cx="3049248" cy="1600035"/>
      </dsp:txXfrm>
    </dsp:sp>
    <dsp:sp modelId="{FB1D14B2-A14B-B84D-ABC7-426742541547}">
      <dsp:nvSpPr>
        <dsp:cNvPr id="0" name=""/>
        <dsp:cNvSpPr/>
      </dsp:nvSpPr>
      <dsp:spPr>
        <a:xfrm>
          <a:off x="653074" y="-13719"/>
          <a:ext cx="3352441" cy="1519113"/>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Get the information they need pertaining to their needs, values and priorities</a:t>
          </a:r>
          <a:endParaRPr lang="en-US" sz="1000" kern="1200" dirty="0">
            <a:latin typeface="Corbel" panose="020B0503020204020204" pitchFamily="34" charset="0"/>
          </a:endParaRPr>
        </a:p>
      </dsp:txBody>
      <dsp:txXfrm>
        <a:off x="686444" y="19651"/>
        <a:ext cx="2279968" cy="1072594"/>
      </dsp:txXfrm>
    </dsp:sp>
    <dsp:sp modelId="{315A2D6A-5C8E-2D4D-91CA-ABFC6A2E4334}">
      <dsp:nvSpPr>
        <dsp:cNvPr id="0" name=""/>
        <dsp:cNvSpPr/>
      </dsp:nvSpPr>
      <dsp:spPr>
        <a:xfrm>
          <a:off x="2905996" y="-148368"/>
          <a:ext cx="3190007" cy="2640750"/>
        </a:xfrm>
        <a:prstGeom prst="pieWedg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orbel" panose="020B0503020204020204" pitchFamily="34" charset="0"/>
            </a:rPr>
            <a:t>Performance Gap: Information</a:t>
          </a:r>
        </a:p>
      </dsp:txBody>
      <dsp:txXfrm>
        <a:off x="3840327" y="625090"/>
        <a:ext cx="2255676" cy="1867292"/>
      </dsp:txXfrm>
    </dsp:sp>
    <dsp:sp modelId="{AA2C9715-1C49-124E-98EC-6E4603EA7D93}">
      <dsp:nvSpPr>
        <dsp:cNvPr id="0" name=""/>
        <dsp:cNvSpPr/>
      </dsp:nvSpPr>
      <dsp:spPr>
        <a:xfrm rot="5400000">
          <a:off x="6457003" y="-480629"/>
          <a:ext cx="2681024" cy="3373022"/>
        </a:xfrm>
        <a:prstGeom prst="pieWedg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Target: Parents</a:t>
          </a:r>
        </a:p>
        <a:p>
          <a:pPr marL="0" lvl="0" indent="0" algn="ctr" defTabSz="1066800">
            <a:lnSpc>
              <a:spcPct val="90000"/>
            </a:lnSpc>
            <a:spcBef>
              <a:spcPct val="0"/>
            </a:spcBef>
            <a:spcAft>
              <a:spcPct val="35000"/>
            </a:spcAft>
            <a:buNone/>
          </a:pPr>
          <a:r>
            <a:rPr lang="en-US" sz="2400" b="1" kern="1200" dirty="0">
              <a:latin typeface="Corbel" panose="020B0503020204020204" pitchFamily="34" charset="0"/>
            </a:rPr>
            <a:t>Phase: Feel arrogant </a:t>
          </a:r>
          <a:endParaRPr lang="en-US" sz="2400" kern="1200" dirty="0">
            <a:latin typeface="Corbel" panose="020B0503020204020204" pitchFamily="34" charset="0"/>
          </a:endParaRPr>
        </a:p>
      </dsp:txBody>
      <dsp:txXfrm rot="-5400000">
        <a:off x="6111005" y="650624"/>
        <a:ext cx="2385087" cy="1895770"/>
      </dsp:txXfrm>
    </dsp:sp>
    <dsp:sp modelId="{560E9136-2DFF-C146-A767-8AC83E97663E}">
      <dsp:nvSpPr>
        <dsp:cNvPr id="0" name=""/>
        <dsp:cNvSpPr/>
      </dsp:nvSpPr>
      <dsp:spPr>
        <a:xfrm rot="10800000">
          <a:off x="6124205" y="2495455"/>
          <a:ext cx="3323513" cy="2340112"/>
        </a:xfrm>
        <a:prstGeom prst="pieWedge">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b="1" kern="1200" dirty="0">
            <a:latin typeface="Corbel" panose="020B0503020204020204" pitchFamily="34" charset="0"/>
          </a:endParaRPr>
        </a:p>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400" kern="1200" dirty="0">
              <a:latin typeface="Corbel" panose="020B0503020204020204" pitchFamily="34" charset="0"/>
            </a:rPr>
            <a:t>Most admission based schools have mandatory nights and some public schools don’t have them. Parents need help in getting the most out of a session like this so they can actually validate or disqualify an option</a:t>
          </a:r>
        </a:p>
      </dsp:txBody>
      <dsp:txXfrm rot="10800000">
        <a:off x="6124205" y="2495455"/>
        <a:ext cx="2350079" cy="1654709"/>
      </dsp:txXfrm>
    </dsp:sp>
    <dsp:sp modelId="{F332CBED-898E-684D-BDA3-99226DDE14AC}">
      <dsp:nvSpPr>
        <dsp:cNvPr id="0" name=""/>
        <dsp:cNvSpPr/>
      </dsp:nvSpPr>
      <dsp:spPr>
        <a:xfrm rot="16200000">
          <a:off x="3461891" y="2230982"/>
          <a:ext cx="2412096" cy="2904045"/>
        </a:xfrm>
        <a:prstGeom prst="pieWedg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Medium</a:t>
          </a:r>
          <a:r>
            <a:rPr lang="en-US" sz="16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Narrated slides online or as a printed document</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Multiple mediums is more inclusive. Both can absorb at own pace</a:t>
          </a:r>
        </a:p>
      </dsp:txBody>
      <dsp:txXfrm rot="5400000">
        <a:off x="4066492" y="2476956"/>
        <a:ext cx="2053470" cy="1705609"/>
      </dsp:txXfrm>
    </dsp:sp>
    <dsp:sp modelId="{1EA81915-22B1-2A44-A86D-F6F0BCFDA75D}">
      <dsp:nvSpPr>
        <dsp:cNvPr id="0" name=""/>
        <dsp:cNvSpPr/>
      </dsp:nvSpPr>
      <dsp:spPr>
        <a:xfrm>
          <a:off x="5794870" y="1894372"/>
          <a:ext cx="661525" cy="57523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4870" y="2115618"/>
          <a:ext cx="661525" cy="575239"/>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55073" y="2382833"/>
          <a:ext cx="4196193" cy="2167157"/>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45720" tIns="45720" rIns="45720" bIns="45720" numCol="1" spcCol="1270" anchor="t" anchorCtr="0">
          <a:noAutofit/>
        </a:bodyPr>
        <a:lstStyle/>
        <a:p>
          <a:pPr marL="114300" lvl="1" indent="-114300" algn="r" defTabSz="533400" rtl="0">
            <a:lnSpc>
              <a:spcPct val="90000"/>
            </a:lnSpc>
            <a:spcBef>
              <a:spcPct val="0"/>
            </a:spcBef>
            <a:spcAft>
              <a:spcPct val="15000"/>
            </a:spcAft>
            <a:buNone/>
          </a:pPr>
          <a:r>
            <a:rPr lang="en-CA" sz="1200" b="1" kern="1200" noProof="0" dirty="0">
              <a:latin typeface="Corbel" panose="020B0503020204020204" pitchFamily="34" charset="0"/>
            </a:rPr>
            <a:t>Performance Objective</a:t>
          </a:r>
          <a:r>
            <a:rPr lang="en-CA" sz="1200" kern="1200" noProof="0" dirty="0">
              <a:latin typeface="Corbel" panose="020B0503020204020204" pitchFamily="34" charset="0"/>
            </a:rPr>
            <a:t>:</a:t>
          </a:r>
        </a:p>
        <a:p>
          <a:pPr marL="114300" lvl="1" indent="-114300" algn="r" defTabSz="533400" rtl="0">
            <a:lnSpc>
              <a:spcPct val="90000"/>
            </a:lnSpc>
            <a:spcBef>
              <a:spcPct val="0"/>
            </a:spcBef>
            <a:spcAft>
              <a:spcPct val="15000"/>
            </a:spcAft>
            <a:buFont typeface="Arial" panose="020B0604020202020204" pitchFamily="34" charset="0"/>
            <a:buChar char="•"/>
          </a:pPr>
          <a:r>
            <a:rPr lang="en-CA" sz="1200" kern="1200" noProof="0" dirty="0">
              <a:latin typeface="Corbel" panose="020B0503020204020204" pitchFamily="34" charset="0"/>
            </a:rPr>
            <a:t>Register for all desirable educational options at one central spot, including homeschooling</a:t>
          </a:r>
        </a:p>
        <a:p>
          <a:pPr marL="114300" lvl="1" indent="-114300" algn="r" defTabSz="533400" rtl="0">
            <a:lnSpc>
              <a:spcPct val="90000"/>
            </a:lnSpc>
            <a:spcBef>
              <a:spcPct val="0"/>
            </a:spcBef>
            <a:spcAft>
              <a:spcPct val="15000"/>
            </a:spcAft>
            <a:buFont typeface="Arial" panose="020B0604020202020204" pitchFamily="34" charset="0"/>
            <a:buChar char="•"/>
          </a:pPr>
          <a:r>
            <a:rPr lang="en-CA" sz="1200" kern="1200" noProof="0" dirty="0">
              <a:latin typeface="Corbel" panose="020B0503020204020204" pitchFamily="34" charset="0"/>
            </a:rPr>
            <a:t>Track Admission</a:t>
          </a:r>
        </a:p>
        <a:p>
          <a:pPr marL="114300" lvl="1" indent="-114300" algn="r" defTabSz="533400" rtl="0">
            <a:lnSpc>
              <a:spcPct val="90000"/>
            </a:lnSpc>
            <a:spcBef>
              <a:spcPct val="0"/>
            </a:spcBef>
            <a:spcAft>
              <a:spcPct val="15000"/>
            </a:spcAft>
            <a:buFont typeface="Arial" panose="020B0604020202020204" pitchFamily="34" charset="0"/>
            <a:buChar char="•"/>
          </a:pPr>
          <a:r>
            <a:rPr lang="en-CA" sz="1200" kern="1200" noProof="0" dirty="0">
              <a:latin typeface="Corbel" panose="020B0503020204020204" pitchFamily="34" charset="0"/>
            </a:rPr>
            <a:t>Cancel Registration for the schools not chosen</a:t>
          </a:r>
        </a:p>
        <a:p>
          <a:pPr marL="114300" lvl="1" indent="-114300" algn="r" defTabSz="533400" rtl="0">
            <a:lnSpc>
              <a:spcPct val="90000"/>
            </a:lnSpc>
            <a:spcBef>
              <a:spcPct val="0"/>
            </a:spcBef>
            <a:spcAft>
              <a:spcPct val="15000"/>
            </a:spcAft>
            <a:buFont typeface="Arial" panose="020B0604020202020204" pitchFamily="34" charset="0"/>
            <a:buChar char="•"/>
          </a:pPr>
          <a:r>
            <a:rPr lang="en-CA" sz="1200" kern="1200" noProof="0" dirty="0">
              <a:latin typeface="Corbel" panose="020B0503020204020204" pitchFamily="34" charset="0"/>
            </a:rPr>
            <a:t>Integrated with school portals so you can choose bus service, daycare, lunch care, after school activities  </a:t>
          </a:r>
          <a:r>
            <a:rPr lang="en-CA" sz="1200" kern="1200" noProof="0" dirty="0" err="1">
              <a:latin typeface="Corbel" panose="020B0503020204020204" pitchFamily="34" charset="0"/>
            </a:rPr>
            <a:t>etc</a:t>
          </a:r>
          <a:r>
            <a:rPr lang="en-CA" sz="1200" kern="1200" noProof="0" dirty="0">
              <a:latin typeface="Corbel" panose="020B0503020204020204" pitchFamily="34" charset="0"/>
            </a:rPr>
            <a:t> at one spot </a:t>
          </a:r>
        </a:p>
      </dsp:txBody>
      <dsp:txXfrm>
        <a:off x="9361536" y="2972227"/>
        <a:ext cx="2842125" cy="1530157"/>
      </dsp:txXfrm>
    </dsp:sp>
    <dsp:sp modelId="{7C7B3AB3-710E-A442-B567-6DED056F1396}">
      <dsp:nvSpPr>
        <dsp:cNvPr id="0" name=""/>
        <dsp:cNvSpPr/>
      </dsp:nvSpPr>
      <dsp:spPr>
        <a:xfrm>
          <a:off x="194392" y="2063596"/>
          <a:ext cx="4126760" cy="2644597"/>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160020" tIns="160020" rIns="160020" bIns="160020" numCol="1" spcCol="1270" anchor="t" anchorCtr="0">
          <a:noAutofit/>
        </a:bodyPr>
        <a:lstStyle/>
        <a:p>
          <a:pPr marL="285750" lvl="1" indent="-285750" algn="l" defTabSz="1466850" rtl="0">
            <a:lnSpc>
              <a:spcPct val="90000"/>
            </a:lnSpc>
            <a:spcBef>
              <a:spcPct val="0"/>
            </a:spcBef>
            <a:spcAft>
              <a:spcPct val="15000"/>
            </a:spcAft>
            <a:buNone/>
          </a:pPr>
          <a:endParaRPr lang="en-US" sz="3300" kern="1200" dirty="0">
            <a:latin typeface="Corbel" panose="020B0503020204020204" pitchFamily="34" charset="0"/>
          </a:endParaRPr>
        </a:p>
        <a:p>
          <a:pPr marL="285750" lvl="1" indent="-285750" algn="l" defTabSz="1466850" rtl="0">
            <a:lnSpc>
              <a:spcPct val="90000"/>
            </a:lnSpc>
            <a:spcBef>
              <a:spcPct val="0"/>
            </a:spcBef>
            <a:spcAft>
              <a:spcPct val="15000"/>
            </a:spcAft>
            <a:buNone/>
          </a:pPr>
          <a:endParaRPr lang="en-US" sz="3300" kern="1200" dirty="0">
            <a:latin typeface="Corbel" panose="020B0503020204020204" pitchFamily="34" charset="0"/>
          </a:endParaRPr>
        </a:p>
        <a:p>
          <a:pPr marL="285750" lvl="1" indent="-285750" algn="l" defTabSz="1466850" rtl="0">
            <a:lnSpc>
              <a:spcPct val="90000"/>
            </a:lnSpc>
            <a:spcBef>
              <a:spcPct val="0"/>
            </a:spcBef>
            <a:spcAft>
              <a:spcPct val="15000"/>
            </a:spcAft>
            <a:buNone/>
          </a:pPr>
          <a:r>
            <a:rPr lang="en-US" sz="3300" kern="1200" dirty="0">
              <a:latin typeface="Corbel" panose="020B0503020204020204" pitchFamily="34" charset="0"/>
            </a:rPr>
            <a:t>z</a:t>
          </a:r>
        </a:p>
      </dsp:txBody>
      <dsp:txXfrm>
        <a:off x="252485" y="2782839"/>
        <a:ext cx="2772546" cy="1867262"/>
      </dsp:txXfrm>
    </dsp:sp>
    <dsp:sp modelId="{A7EB0887-B9BF-8644-BD7A-BF49A6C1E988}">
      <dsp:nvSpPr>
        <dsp:cNvPr id="0" name=""/>
        <dsp:cNvSpPr/>
      </dsp:nvSpPr>
      <dsp:spPr>
        <a:xfrm>
          <a:off x="7756681" y="117821"/>
          <a:ext cx="4494585" cy="2264255"/>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Expectations:</a:t>
          </a: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They can complete almost everything except for possibly one or two in-person meetings</a:t>
          </a: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How many options parents registered for and which choice they obtained in their hierarchal preference</a:t>
          </a:r>
        </a:p>
      </dsp:txBody>
      <dsp:txXfrm>
        <a:off x="9154795" y="167559"/>
        <a:ext cx="3046733" cy="1598715"/>
      </dsp:txXfrm>
    </dsp:sp>
    <dsp:sp modelId="{FB1D14B2-A14B-B84D-ABC7-426742541547}">
      <dsp:nvSpPr>
        <dsp:cNvPr id="0" name=""/>
        <dsp:cNvSpPr/>
      </dsp:nvSpPr>
      <dsp:spPr>
        <a:xfrm>
          <a:off x="657587" y="-11817"/>
          <a:ext cx="3349676" cy="1517860"/>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Parents don’t have to go through multiple processes on multiple platforms </a:t>
          </a:r>
          <a:endParaRPr lang="en-US" sz="1000" kern="1200" dirty="0">
            <a:latin typeface="Corbel" panose="020B0503020204020204" pitchFamily="34" charset="0"/>
          </a:endParaRPr>
        </a:p>
      </dsp:txBody>
      <dsp:txXfrm>
        <a:off x="690929" y="21525"/>
        <a:ext cx="2278089" cy="1071711"/>
      </dsp:txXfrm>
    </dsp:sp>
    <dsp:sp modelId="{315A2D6A-5C8E-2D4D-91CA-ABFC6A2E4334}">
      <dsp:nvSpPr>
        <dsp:cNvPr id="0" name=""/>
        <dsp:cNvSpPr/>
      </dsp:nvSpPr>
      <dsp:spPr>
        <a:xfrm>
          <a:off x="3208639" y="-125651"/>
          <a:ext cx="3187376" cy="2638572"/>
        </a:xfrm>
        <a:prstGeom prst="pieWedg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orbel" panose="020B0503020204020204" pitchFamily="34" charset="0"/>
            </a:rPr>
            <a:t>Performance Gap: Resource</a:t>
          </a:r>
        </a:p>
      </dsp:txBody>
      <dsp:txXfrm>
        <a:off x="4142200" y="647169"/>
        <a:ext cx="2253815" cy="1865752"/>
      </dsp:txXfrm>
    </dsp:sp>
    <dsp:sp modelId="{AA2C9715-1C49-124E-98EC-6E4603EA7D93}">
      <dsp:nvSpPr>
        <dsp:cNvPr id="0" name=""/>
        <dsp:cNvSpPr/>
      </dsp:nvSpPr>
      <dsp:spPr>
        <a:xfrm rot="5400000">
          <a:off x="6509759" y="-376592"/>
          <a:ext cx="2693937" cy="3208186"/>
        </a:xfrm>
        <a:prstGeom prst="pieWedge">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Corbel" panose="020B0503020204020204" pitchFamily="34" charset="0"/>
            </a:rPr>
            <a:t>Target: Parents</a:t>
          </a:r>
        </a:p>
        <a:p>
          <a:pPr marL="0" lvl="0" indent="0" algn="ctr" defTabSz="1111250">
            <a:lnSpc>
              <a:spcPct val="90000"/>
            </a:lnSpc>
            <a:spcBef>
              <a:spcPct val="0"/>
            </a:spcBef>
            <a:spcAft>
              <a:spcPct val="35000"/>
            </a:spcAft>
            <a:buNone/>
          </a:pPr>
          <a:r>
            <a:rPr lang="en-US" sz="2500" b="1" kern="1200" dirty="0">
              <a:latin typeface="Corbel" panose="020B0503020204020204" pitchFamily="34" charset="0"/>
            </a:rPr>
            <a:t>Phase: Humble- all</a:t>
          </a:r>
          <a:endParaRPr lang="en-US" sz="2500" kern="1200" dirty="0">
            <a:latin typeface="Corbel" panose="020B0503020204020204" pitchFamily="34" charset="0"/>
          </a:endParaRPr>
        </a:p>
      </dsp:txBody>
      <dsp:txXfrm rot="-5400000">
        <a:off x="6252635" y="669568"/>
        <a:ext cx="2268530" cy="1904901"/>
      </dsp:txXfrm>
    </dsp:sp>
    <dsp:sp modelId="{560E9136-2DFF-C146-A767-8AC83E97663E}">
      <dsp:nvSpPr>
        <dsp:cNvPr id="0" name=""/>
        <dsp:cNvSpPr/>
      </dsp:nvSpPr>
      <dsp:spPr>
        <a:xfrm rot="10800000">
          <a:off x="6136573" y="2499069"/>
          <a:ext cx="3320772" cy="2338182"/>
        </a:xfrm>
        <a:prstGeom prst="pieWedge">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b="1" kern="1200" dirty="0">
            <a:latin typeface="Corbel" panose="020B0503020204020204" pitchFamily="34" charset="0"/>
          </a:endParaRPr>
        </a:p>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400" kern="1200" dirty="0">
              <a:latin typeface="Corbel" panose="020B0503020204020204" pitchFamily="34" charset="0"/>
            </a:rPr>
            <a:t>Parents currently have to get certain forms and permissions from boards and then and multiple other documents and information to multiple schools . It needs to be centralized</a:t>
          </a:r>
        </a:p>
      </dsp:txBody>
      <dsp:txXfrm rot="10800000">
        <a:off x="6136573" y="2499069"/>
        <a:ext cx="2348140" cy="1653344"/>
      </dsp:txXfrm>
    </dsp:sp>
    <dsp:sp modelId="{F332CBED-898E-684D-BDA3-99226DDE14AC}">
      <dsp:nvSpPr>
        <dsp:cNvPr id="0" name=""/>
        <dsp:cNvSpPr/>
      </dsp:nvSpPr>
      <dsp:spPr>
        <a:xfrm rot="16200000">
          <a:off x="3476455" y="2234813"/>
          <a:ext cx="2410107" cy="2901650"/>
        </a:xfrm>
        <a:prstGeom prst="pieWedg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Medium</a:t>
          </a:r>
          <a:r>
            <a:rPr lang="en-US" sz="16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Online Portal or in-person with an “Educational Support Person”.</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Multiple for inclusivity</a:t>
          </a:r>
        </a:p>
      </dsp:txBody>
      <dsp:txXfrm rot="5400000">
        <a:off x="4080558" y="2480584"/>
        <a:ext cx="2051776" cy="1704203"/>
      </dsp:txXfrm>
    </dsp:sp>
    <dsp:sp modelId="{1EA81915-22B1-2A44-A86D-F6F0BCFDA75D}">
      <dsp:nvSpPr>
        <dsp:cNvPr id="0" name=""/>
        <dsp:cNvSpPr/>
      </dsp:nvSpPr>
      <dsp:spPr>
        <a:xfrm>
          <a:off x="5795143" y="1894700"/>
          <a:ext cx="660979" cy="57476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5143" y="2115764"/>
          <a:ext cx="660979" cy="57476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42368" y="2383106"/>
          <a:ext cx="4208898" cy="2173718"/>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45720" tIns="45720" rIns="45720" bIns="45720" numCol="1" spcCol="1270" anchor="t" anchorCtr="0">
          <a:noAutofit/>
        </a:bodyPr>
        <a:lstStyle/>
        <a:p>
          <a:pPr marL="114300" lvl="1" indent="-114300" algn="r" defTabSz="533400" rtl="0">
            <a:lnSpc>
              <a:spcPct val="90000"/>
            </a:lnSpc>
            <a:spcBef>
              <a:spcPct val="0"/>
            </a:spcBef>
            <a:spcAft>
              <a:spcPct val="15000"/>
            </a:spcAft>
            <a:buNone/>
          </a:pPr>
          <a:r>
            <a:rPr lang="en-CA" sz="1200" b="1" kern="1200" noProof="0" dirty="0">
              <a:latin typeface="Corbel" panose="020B0503020204020204" pitchFamily="34" charset="0"/>
            </a:rPr>
            <a:t>Performance Objective</a:t>
          </a:r>
          <a:r>
            <a:rPr lang="en-CA" sz="1200" kern="1200" noProof="0" dirty="0">
              <a:latin typeface="Corbel" panose="020B0503020204020204" pitchFamily="34" charset="0"/>
            </a:rPr>
            <a:t>:</a:t>
          </a:r>
        </a:p>
        <a:p>
          <a:pPr marL="114300" lvl="1" indent="-114300" algn="r" defTabSz="533400" rtl="0">
            <a:lnSpc>
              <a:spcPct val="90000"/>
            </a:lnSpc>
            <a:spcBef>
              <a:spcPct val="0"/>
            </a:spcBef>
            <a:spcAft>
              <a:spcPct val="15000"/>
            </a:spcAft>
            <a:buNone/>
          </a:pPr>
          <a:r>
            <a:rPr lang="en-CA" sz="1200" kern="1200" noProof="0" dirty="0">
              <a:latin typeface="Corbel" panose="020B0503020204020204" pitchFamily="34" charset="0"/>
            </a:rPr>
            <a:t>-Cultural shift where data is recorded and analyzed about parents and kids in the goal of understanding and improving performance and satisfaction. </a:t>
          </a:r>
        </a:p>
      </dsp:txBody>
      <dsp:txXfrm>
        <a:off x="9352788" y="2974286"/>
        <a:ext cx="2850728" cy="1534789"/>
      </dsp:txXfrm>
    </dsp:sp>
    <dsp:sp modelId="{7C7B3AB3-710E-A442-B567-6DED056F1396}">
      <dsp:nvSpPr>
        <dsp:cNvPr id="0" name=""/>
        <dsp:cNvSpPr/>
      </dsp:nvSpPr>
      <dsp:spPr>
        <a:xfrm>
          <a:off x="176434" y="2062903"/>
          <a:ext cx="4139255" cy="2652604"/>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160020" tIns="160020" rIns="160020" bIns="160020" numCol="1" spcCol="1270" anchor="t" anchorCtr="0">
          <a:noAutofit/>
        </a:bodyPr>
        <a:lstStyle/>
        <a:p>
          <a:pPr marL="285750" lvl="1" indent="-285750" algn="l" defTabSz="1466850" rtl="0">
            <a:lnSpc>
              <a:spcPct val="90000"/>
            </a:lnSpc>
            <a:spcBef>
              <a:spcPct val="0"/>
            </a:spcBef>
            <a:spcAft>
              <a:spcPct val="15000"/>
            </a:spcAft>
            <a:buNone/>
          </a:pPr>
          <a:endParaRPr lang="en-US" sz="3300" kern="1200" dirty="0">
            <a:latin typeface="Corbel" panose="020B0503020204020204" pitchFamily="34" charset="0"/>
          </a:endParaRPr>
        </a:p>
        <a:p>
          <a:pPr marL="285750" lvl="1" indent="-285750" algn="l" defTabSz="1466850" rtl="0">
            <a:lnSpc>
              <a:spcPct val="90000"/>
            </a:lnSpc>
            <a:spcBef>
              <a:spcPct val="0"/>
            </a:spcBef>
            <a:spcAft>
              <a:spcPct val="15000"/>
            </a:spcAft>
            <a:buNone/>
          </a:pPr>
          <a:endParaRPr lang="en-US" sz="3300" kern="1200" dirty="0">
            <a:latin typeface="Corbel" panose="020B0503020204020204" pitchFamily="34" charset="0"/>
          </a:endParaRPr>
        </a:p>
        <a:p>
          <a:pPr marL="285750" lvl="1" indent="-285750" algn="l" defTabSz="1466850" rtl="0">
            <a:lnSpc>
              <a:spcPct val="90000"/>
            </a:lnSpc>
            <a:spcBef>
              <a:spcPct val="0"/>
            </a:spcBef>
            <a:spcAft>
              <a:spcPct val="15000"/>
            </a:spcAft>
            <a:buNone/>
          </a:pPr>
          <a:r>
            <a:rPr lang="en-US" sz="3300" kern="1200" dirty="0">
              <a:latin typeface="Corbel" panose="020B0503020204020204" pitchFamily="34" charset="0"/>
            </a:rPr>
            <a:t>z</a:t>
          </a:r>
        </a:p>
      </dsp:txBody>
      <dsp:txXfrm>
        <a:off x="234703" y="2784323"/>
        <a:ext cx="2780940" cy="1872915"/>
      </dsp:txXfrm>
    </dsp:sp>
    <dsp:sp modelId="{A7EB0887-B9BF-8644-BD7A-BF49A6C1E988}">
      <dsp:nvSpPr>
        <dsp:cNvPr id="0" name=""/>
        <dsp:cNvSpPr/>
      </dsp:nvSpPr>
      <dsp:spPr>
        <a:xfrm>
          <a:off x="7743072" y="111236"/>
          <a:ext cx="4508194" cy="2271111"/>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Expectations:</a:t>
          </a: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To be heard</a:t>
          </a: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How many options parents registered for and which choice they obtained in their hierarchal preference</a:t>
          </a:r>
        </a:p>
      </dsp:txBody>
      <dsp:txXfrm>
        <a:off x="9145419" y="161125"/>
        <a:ext cx="3055958" cy="1603555"/>
      </dsp:txXfrm>
    </dsp:sp>
    <dsp:sp modelId="{FB1D14B2-A14B-B84D-ABC7-426742541547}">
      <dsp:nvSpPr>
        <dsp:cNvPr id="0" name=""/>
        <dsp:cNvSpPr/>
      </dsp:nvSpPr>
      <dsp:spPr>
        <a:xfrm>
          <a:off x="641031" y="-18794"/>
          <a:ext cx="3359819" cy="1522456"/>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The need for a cultural shift in documenting and taking an interest in the users</a:t>
          </a:r>
          <a:endParaRPr lang="en-US" sz="1000" kern="1200" dirty="0">
            <a:latin typeface="Corbel" panose="020B0503020204020204" pitchFamily="34" charset="0"/>
          </a:endParaRPr>
        </a:p>
      </dsp:txBody>
      <dsp:txXfrm>
        <a:off x="674474" y="14649"/>
        <a:ext cx="2284987" cy="1074956"/>
      </dsp:txXfrm>
    </dsp:sp>
    <dsp:sp modelId="{315A2D6A-5C8E-2D4D-91CA-ABFC6A2E4334}">
      <dsp:nvSpPr>
        <dsp:cNvPr id="0" name=""/>
        <dsp:cNvSpPr/>
      </dsp:nvSpPr>
      <dsp:spPr>
        <a:xfrm>
          <a:off x="3199807" y="-146856"/>
          <a:ext cx="3197027" cy="2646561"/>
        </a:xfrm>
        <a:prstGeom prst="pieWedg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pitchFamily="34" charset="0"/>
            </a:rPr>
            <a:t>Performance Gap: Resource</a:t>
          </a:r>
        </a:p>
      </dsp:txBody>
      <dsp:txXfrm>
        <a:off x="4136195" y="628304"/>
        <a:ext cx="2260639" cy="1871401"/>
      </dsp:txXfrm>
    </dsp:sp>
    <dsp:sp modelId="{AA2C9715-1C49-124E-98EC-6E4603EA7D93}">
      <dsp:nvSpPr>
        <dsp:cNvPr id="0" name=""/>
        <dsp:cNvSpPr/>
      </dsp:nvSpPr>
      <dsp:spPr>
        <a:xfrm rot="5400000">
          <a:off x="6615688" y="-386248"/>
          <a:ext cx="2625362" cy="3091665"/>
        </a:xfrm>
        <a:prstGeom prst="pieWedg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orbel" panose="020B0503020204020204" pitchFamily="34" charset="0"/>
            </a:rPr>
            <a:t>Target: Organizational</a:t>
          </a:r>
        </a:p>
        <a:p>
          <a:pPr marL="0" lvl="0" indent="0" algn="ctr" defTabSz="889000">
            <a:lnSpc>
              <a:spcPct val="90000"/>
            </a:lnSpc>
            <a:spcBef>
              <a:spcPct val="0"/>
            </a:spcBef>
            <a:spcAft>
              <a:spcPct val="35000"/>
            </a:spcAft>
            <a:buNone/>
          </a:pPr>
          <a:r>
            <a:rPr lang="en-US" sz="2000" b="1" kern="1200" dirty="0">
              <a:latin typeface="Corbel" panose="020B0503020204020204" pitchFamily="34" charset="0"/>
            </a:rPr>
            <a:t>Phase: arrogant and humble </a:t>
          </a:r>
          <a:endParaRPr lang="en-US" sz="2000" kern="1200" dirty="0">
            <a:latin typeface="Corbel" panose="020B0503020204020204" pitchFamily="34" charset="0"/>
          </a:endParaRPr>
        </a:p>
      </dsp:txBody>
      <dsp:txXfrm rot="-5400000">
        <a:off x="6382537" y="615855"/>
        <a:ext cx="2186137" cy="1856411"/>
      </dsp:txXfrm>
    </dsp:sp>
    <dsp:sp modelId="{560E9136-2DFF-C146-A767-8AC83E97663E}">
      <dsp:nvSpPr>
        <dsp:cNvPr id="0" name=""/>
        <dsp:cNvSpPr/>
      </dsp:nvSpPr>
      <dsp:spPr>
        <a:xfrm rot="10800000">
          <a:off x="6136606" y="2485811"/>
          <a:ext cx="3330827" cy="2345262"/>
        </a:xfrm>
        <a:prstGeom prst="pieWedg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b="1" kern="1200" dirty="0">
            <a:latin typeface="Corbel" panose="020B0503020204020204" pitchFamily="34" charset="0"/>
          </a:endParaRPr>
        </a:p>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400" kern="1200" dirty="0">
              <a:latin typeface="Corbel" panose="020B0503020204020204" pitchFamily="34" charset="0"/>
            </a:rPr>
            <a:t>I think documenting and taking an interest in the users is important not just as part of summative evaluation but to cure the disconnect between administrators and government  with families and kids</a:t>
          </a:r>
        </a:p>
      </dsp:txBody>
      <dsp:txXfrm rot="10800000">
        <a:off x="6136606" y="2485811"/>
        <a:ext cx="2355250" cy="1658351"/>
      </dsp:txXfrm>
    </dsp:sp>
    <dsp:sp modelId="{F332CBED-898E-684D-BDA3-99226DDE14AC}">
      <dsp:nvSpPr>
        <dsp:cNvPr id="0" name=""/>
        <dsp:cNvSpPr/>
      </dsp:nvSpPr>
      <dsp:spPr>
        <a:xfrm rot="16200000">
          <a:off x="3468434" y="2220755"/>
          <a:ext cx="2417404" cy="2910436"/>
        </a:xfrm>
        <a:prstGeom prst="pieWedg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Medium</a:t>
          </a:r>
          <a:r>
            <a:rPr lang="en-US" sz="16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400" kern="1200" dirty="0">
              <a:latin typeface="Corbel" panose="020B0503020204020204" pitchFamily="34" charset="0"/>
            </a:rPr>
            <a:t>Online and over the phone</a:t>
          </a:r>
        </a:p>
        <a:p>
          <a:pPr marL="0" lvl="0" indent="0" algn="ctr" defTabSz="711200" rtl="0">
            <a:lnSpc>
              <a:spcPct val="90000"/>
            </a:lnSpc>
            <a:spcBef>
              <a:spcPct val="0"/>
            </a:spcBef>
            <a:spcAft>
              <a:spcPct val="35000"/>
            </a:spcAft>
            <a:buNone/>
          </a:pPr>
          <a:r>
            <a:rPr lang="en-US" sz="1400" kern="1200" dirty="0">
              <a:latin typeface="Corbel" panose="020B0503020204020204" pitchFamily="34" charset="0"/>
            </a:rPr>
            <a:t>Phone: personal, more detailed but </a:t>
          </a:r>
          <a:r>
            <a:rPr lang="en-US" sz="1400" kern="1200" dirty="0" err="1">
              <a:latin typeface="Corbel" panose="020B0503020204020204" pitchFamily="34" charset="0"/>
            </a:rPr>
            <a:t>labour</a:t>
          </a:r>
          <a:r>
            <a:rPr lang="en-US" sz="1400" kern="1200" dirty="0">
              <a:latin typeface="Corbel" panose="020B0503020204020204" pitchFamily="34" charset="0"/>
            </a:rPr>
            <a:t> intensive, verbal </a:t>
          </a:r>
          <a:r>
            <a:rPr lang="en-US" sz="1400" kern="1200" dirty="0" err="1">
              <a:latin typeface="Corbel" panose="020B0503020204020204" pitchFamily="34" charset="0"/>
            </a:rPr>
            <a:t>barriers,people</a:t>
          </a:r>
          <a:r>
            <a:rPr lang="en-US" sz="1400" kern="1200" dirty="0">
              <a:latin typeface="Corbel" panose="020B0503020204020204" pitchFamily="34" charset="0"/>
            </a:rPr>
            <a:t>-pleasing  suspicion</a:t>
          </a:r>
        </a:p>
        <a:p>
          <a:pPr marL="0" lvl="0" indent="0" algn="ctr" defTabSz="711200" rtl="0">
            <a:lnSpc>
              <a:spcPct val="90000"/>
            </a:lnSpc>
            <a:spcBef>
              <a:spcPct val="0"/>
            </a:spcBef>
            <a:spcAft>
              <a:spcPct val="35000"/>
            </a:spcAft>
            <a:buNone/>
          </a:pPr>
          <a:r>
            <a:rPr lang="en-US" sz="1400" kern="1200" dirty="0">
              <a:latin typeface="Corbel" panose="020B0503020204020204" pitchFamily="34" charset="0"/>
            </a:rPr>
            <a:t>Online: low participation but convenient</a:t>
          </a:r>
        </a:p>
      </dsp:txBody>
      <dsp:txXfrm rot="5400000">
        <a:off x="4074365" y="2467271"/>
        <a:ext cx="2057989" cy="1709363"/>
      </dsp:txXfrm>
    </dsp:sp>
    <dsp:sp modelId="{1EA81915-22B1-2A44-A86D-F6F0BCFDA75D}">
      <dsp:nvSpPr>
        <dsp:cNvPr id="0" name=""/>
        <dsp:cNvSpPr/>
      </dsp:nvSpPr>
      <dsp:spPr>
        <a:xfrm>
          <a:off x="5794143" y="1893496"/>
          <a:ext cx="662980" cy="576505"/>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4143" y="2115228"/>
          <a:ext cx="662980" cy="576505"/>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78DF1-E23B-E74E-B68A-1BBFD0209D61}">
      <dsp:nvSpPr>
        <dsp:cNvPr id="0" name=""/>
        <dsp:cNvSpPr/>
      </dsp:nvSpPr>
      <dsp:spPr>
        <a:xfrm>
          <a:off x="8042368" y="2383106"/>
          <a:ext cx="4208898" cy="2173718"/>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45720" tIns="45720" rIns="45720" bIns="45720" numCol="1" spcCol="1270" anchor="t" anchorCtr="0">
          <a:noAutofit/>
        </a:bodyPr>
        <a:lstStyle/>
        <a:p>
          <a:pPr marL="114300" lvl="1" indent="-114300" algn="r" defTabSz="533400" rtl="0">
            <a:lnSpc>
              <a:spcPct val="90000"/>
            </a:lnSpc>
            <a:spcBef>
              <a:spcPct val="0"/>
            </a:spcBef>
            <a:spcAft>
              <a:spcPct val="15000"/>
            </a:spcAft>
            <a:buNone/>
          </a:pPr>
          <a:r>
            <a:rPr lang="en-CA" sz="1200" b="1" kern="1200" noProof="0" dirty="0">
              <a:latin typeface="Corbel" panose="020B0503020204020204" pitchFamily="34" charset="0"/>
            </a:rPr>
            <a:t>Performance Objective</a:t>
          </a:r>
          <a:r>
            <a:rPr lang="en-CA" sz="1200" kern="1200" noProof="0" dirty="0">
              <a:latin typeface="Corbel" panose="020B0503020204020204" pitchFamily="34" charset="0"/>
            </a:rPr>
            <a:t>:</a:t>
          </a:r>
        </a:p>
        <a:p>
          <a:pPr marL="114300" lvl="1" indent="-114300" algn="r" defTabSz="533400" rtl="0">
            <a:lnSpc>
              <a:spcPct val="90000"/>
            </a:lnSpc>
            <a:spcBef>
              <a:spcPct val="0"/>
            </a:spcBef>
            <a:spcAft>
              <a:spcPct val="15000"/>
            </a:spcAft>
            <a:buNone/>
          </a:pPr>
          <a:r>
            <a:rPr lang="en-CA" sz="1200" kern="1200" noProof="0" dirty="0">
              <a:latin typeface="Corbel" panose="020B0503020204020204" pitchFamily="34" charset="0"/>
            </a:rPr>
            <a:t>Collaboration and communication towards meeting the respective goals of La Ville de Montréal, de la service </a:t>
          </a:r>
          <a:r>
            <a:rPr lang="en-CA" sz="1200" kern="1200" noProof="0" dirty="0" err="1">
              <a:latin typeface="Corbel" panose="020B0503020204020204" pitchFamily="34" charset="0"/>
            </a:rPr>
            <a:t>à</a:t>
          </a:r>
          <a:r>
            <a:rPr lang="en-CA" sz="1200" kern="1200" noProof="0" dirty="0">
              <a:latin typeface="Corbel" panose="020B0503020204020204" pitchFamily="34" charset="0"/>
            </a:rPr>
            <a:t> la </a:t>
          </a:r>
          <a:r>
            <a:rPr lang="en-CA" sz="1200" kern="1200" noProof="0" dirty="0" err="1">
              <a:latin typeface="Corbel" panose="020B0503020204020204" pitchFamily="34" charset="0"/>
            </a:rPr>
            <a:t>diversité</a:t>
          </a:r>
          <a:r>
            <a:rPr lang="en-CA" sz="1200" kern="1200" noProof="0" dirty="0">
              <a:latin typeface="Corbel" panose="020B0503020204020204" pitchFamily="34" charset="0"/>
            </a:rPr>
            <a:t> et </a:t>
          </a:r>
          <a:r>
            <a:rPr lang="en-CA" sz="1200" kern="1200" noProof="0" dirty="0" err="1">
              <a:latin typeface="Corbel" panose="020B0503020204020204" pitchFamily="34" charset="0"/>
            </a:rPr>
            <a:t>l’inclusion</a:t>
          </a:r>
          <a:r>
            <a:rPr lang="en-CA" sz="1200" kern="1200" noProof="0" dirty="0">
              <a:latin typeface="Corbel" panose="020B0503020204020204" pitchFamily="34" charset="0"/>
            </a:rPr>
            <a:t> </a:t>
          </a:r>
          <a:r>
            <a:rPr lang="en-CA" sz="1200" kern="1200" noProof="0" dirty="0" err="1">
              <a:latin typeface="Corbel" panose="020B0503020204020204" pitchFamily="34" charset="0"/>
            </a:rPr>
            <a:t>sociale</a:t>
          </a:r>
          <a:r>
            <a:rPr lang="en-CA" sz="1200" kern="1200" noProof="0" dirty="0">
              <a:latin typeface="Corbel" panose="020B0503020204020204" pitchFamily="34" charset="0"/>
            </a:rPr>
            <a:t>,  Le  </a:t>
          </a:r>
          <a:r>
            <a:rPr lang="en-CA" sz="1200" kern="1200" noProof="0" dirty="0" err="1">
              <a:latin typeface="Corbel" panose="020B0503020204020204" pitchFamily="34" charset="0"/>
            </a:rPr>
            <a:t>Ministère</a:t>
          </a:r>
          <a:r>
            <a:rPr lang="en-CA" sz="1200" kern="1200" noProof="0" dirty="0">
              <a:latin typeface="Corbel" panose="020B0503020204020204" pitchFamily="34" charset="0"/>
            </a:rPr>
            <a:t> de </a:t>
          </a:r>
          <a:r>
            <a:rPr lang="en-CA" sz="1200" kern="1200" noProof="0" dirty="0" err="1">
              <a:latin typeface="Corbel" panose="020B0503020204020204" pitchFamily="34" charset="0"/>
            </a:rPr>
            <a:t>l’Éducation</a:t>
          </a:r>
          <a:r>
            <a:rPr lang="en-CA" sz="1200" kern="1200" noProof="0" dirty="0">
              <a:latin typeface="Corbel" panose="020B0503020204020204" pitchFamily="34" charset="0"/>
            </a:rPr>
            <a:t> Le </a:t>
          </a:r>
          <a:r>
            <a:rPr lang="en-CA" sz="1200" kern="1200" noProof="0" dirty="0" err="1">
              <a:latin typeface="Corbel" panose="020B0503020204020204" pitchFamily="34" charset="0"/>
            </a:rPr>
            <a:t>Ministère</a:t>
          </a:r>
          <a:r>
            <a:rPr lang="en-CA" sz="1200" kern="1200" noProof="0" dirty="0">
              <a:latin typeface="Corbel" panose="020B0503020204020204" pitchFamily="34" charset="0"/>
            </a:rPr>
            <a:t> de </a:t>
          </a:r>
          <a:r>
            <a:rPr lang="en-CA" sz="1200" kern="1200" noProof="0" dirty="0" err="1">
              <a:latin typeface="Corbel" panose="020B0503020204020204" pitchFamily="34" charset="0"/>
            </a:rPr>
            <a:t>l’immigration</a:t>
          </a:r>
          <a:r>
            <a:rPr lang="en-CA" sz="1200" kern="1200" noProof="0" dirty="0">
              <a:latin typeface="Corbel" panose="020B0503020204020204" pitchFamily="34" charset="0"/>
            </a:rPr>
            <a:t>, le </a:t>
          </a:r>
          <a:r>
            <a:rPr lang="en-CA" sz="1200" kern="1200" noProof="0" dirty="0" err="1">
              <a:latin typeface="Corbel" panose="020B0503020204020204" pitchFamily="34" charset="0"/>
            </a:rPr>
            <a:t>Départment</a:t>
          </a:r>
          <a:r>
            <a:rPr lang="en-CA" sz="1200" kern="1200" noProof="0" dirty="0">
              <a:latin typeface="Corbel" panose="020B0503020204020204" pitchFamily="34" charset="0"/>
            </a:rPr>
            <a:t> de Protection de la </a:t>
          </a:r>
          <a:r>
            <a:rPr lang="en-CA" sz="1200" kern="1200" noProof="0" dirty="0" err="1">
              <a:latin typeface="Corbel" panose="020B0503020204020204" pitchFamily="34" charset="0"/>
            </a:rPr>
            <a:t>Jeunesse</a:t>
          </a:r>
          <a:r>
            <a:rPr lang="en-CA" sz="1200" kern="1200" noProof="0" dirty="0">
              <a:latin typeface="Corbel" panose="020B0503020204020204" pitchFamily="34" charset="0"/>
            </a:rPr>
            <a:t> through increasing satisfaction with education and for setting future common goals  . </a:t>
          </a:r>
        </a:p>
      </dsp:txBody>
      <dsp:txXfrm>
        <a:off x="9352788" y="2974286"/>
        <a:ext cx="2850728" cy="1534789"/>
      </dsp:txXfrm>
    </dsp:sp>
    <dsp:sp modelId="{7C7B3AB3-710E-A442-B567-6DED056F1396}">
      <dsp:nvSpPr>
        <dsp:cNvPr id="0" name=""/>
        <dsp:cNvSpPr/>
      </dsp:nvSpPr>
      <dsp:spPr>
        <a:xfrm>
          <a:off x="176434" y="2062903"/>
          <a:ext cx="4139255" cy="2652604"/>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160020" tIns="160020" rIns="160020" bIns="160020" numCol="1" spcCol="1270" anchor="t" anchorCtr="0">
          <a:noAutofit/>
        </a:bodyPr>
        <a:lstStyle/>
        <a:p>
          <a:pPr marL="285750" lvl="1" indent="-285750" algn="l" defTabSz="1466850" rtl="0">
            <a:lnSpc>
              <a:spcPct val="90000"/>
            </a:lnSpc>
            <a:spcBef>
              <a:spcPct val="0"/>
            </a:spcBef>
            <a:spcAft>
              <a:spcPct val="15000"/>
            </a:spcAft>
            <a:buNone/>
          </a:pPr>
          <a:endParaRPr lang="en-US" sz="3300" kern="1200" dirty="0">
            <a:latin typeface="Corbel" panose="020B0503020204020204" pitchFamily="34" charset="0"/>
          </a:endParaRPr>
        </a:p>
        <a:p>
          <a:pPr marL="285750" lvl="1" indent="-285750" algn="l" defTabSz="1466850" rtl="0">
            <a:lnSpc>
              <a:spcPct val="90000"/>
            </a:lnSpc>
            <a:spcBef>
              <a:spcPct val="0"/>
            </a:spcBef>
            <a:spcAft>
              <a:spcPct val="15000"/>
            </a:spcAft>
            <a:buNone/>
          </a:pPr>
          <a:endParaRPr lang="en-US" sz="3300" kern="1200" dirty="0">
            <a:latin typeface="Corbel" panose="020B0503020204020204" pitchFamily="34" charset="0"/>
          </a:endParaRPr>
        </a:p>
        <a:p>
          <a:pPr marL="285750" lvl="1" indent="-285750" algn="l" defTabSz="1466850" rtl="0">
            <a:lnSpc>
              <a:spcPct val="90000"/>
            </a:lnSpc>
            <a:spcBef>
              <a:spcPct val="0"/>
            </a:spcBef>
            <a:spcAft>
              <a:spcPct val="15000"/>
            </a:spcAft>
            <a:buNone/>
          </a:pPr>
          <a:r>
            <a:rPr lang="en-US" sz="3300" kern="1200" dirty="0">
              <a:latin typeface="Corbel" panose="020B0503020204020204" pitchFamily="34" charset="0"/>
            </a:rPr>
            <a:t>z</a:t>
          </a:r>
        </a:p>
      </dsp:txBody>
      <dsp:txXfrm>
        <a:off x="234703" y="2784323"/>
        <a:ext cx="2780940" cy="1872915"/>
      </dsp:txXfrm>
    </dsp:sp>
    <dsp:sp modelId="{A7EB0887-B9BF-8644-BD7A-BF49A6C1E988}">
      <dsp:nvSpPr>
        <dsp:cNvPr id="0" name=""/>
        <dsp:cNvSpPr/>
      </dsp:nvSpPr>
      <dsp:spPr>
        <a:xfrm>
          <a:off x="7743072" y="111236"/>
          <a:ext cx="4508194" cy="2271111"/>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171450" algn="r" defTabSz="711200" rtl="0">
            <a:lnSpc>
              <a:spcPct val="90000"/>
            </a:lnSpc>
            <a:spcBef>
              <a:spcPct val="0"/>
            </a:spcBef>
            <a:spcAft>
              <a:spcPct val="15000"/>
            </a:spcAft>
            <a:buNone/>
          </a:pPr>
          <a:endParaRPr lang="en-US" sz="1600" kern="1200" dirty="0">
            <a:latin typeface="Corbel" panose="020B0503020204020204" pitchFamily="34" charset="0"/>
          </a:endParaRPr>
        </a:p>
        <a:p>
          <a:pPr marL="171450" lvl="1" indent="-171450" algn="r" defTabSz="711200" rtl="0">
            <a:lnSpc>
              <a:spcPct val="90000"/>
            </a:lnSpc>
            <a:spcBef>
              <a:spcPct val="0"/>
            </a:spcBef>
            <a:spcAft>
              <a:spcPct val="15000"/>
            </a:spcAft>
            <a:buNone/>
          </a:pPr>
          <a:r>
            <a:rPr lang="en-US" sz="1600" b="1" kern="1200" dirty="0">
              <a:latin typeface="Corbel" panose="020B0503020204020204" pitchFamily="34" charset="0"/>
            </a:rPr>
            <a:t>Information Available:</a:t>
          </a:r>
        </a:p>
        <a:p>
          <a:pPr marL="171450" lvl="1" indent="-171450" algn="r" defTabSz="711200" rtl="0">
            <a:lnSpc>
              <a:spcPct val="90000"/>
            </a:lnSpc>
            <a:spcBef>
              <a:spcPct val="0"/>
            </a:spcBef>
            <a:spcAft>
              <a:spcPct val="15000"/>
            </a:spcAft>
            <a:buNone/>
          </a:pPr>
          <a:r>
            <a:rPr lang="en-US" sz="1600" b="0" kern="1200" dirty="0">
              <a:latin typeface="Corbel" panose="020B0503020204020204" pitchFamily="34" charset="0"/>
            </a:rPr>
            <a:t>What was presented and decided during meetings</a:t>
          </a:r>
        </a:p>
      </dsp:txBody>
      <dsp:txXfrm>
        <a:off x="9145419" y="161125"/>
        <a:ext cx="3055958" cy="1603555"/>
      </dsp:txXfrm>
    </dsp:sp>
    <dsp:sp modelId="{FB1D14B2-A14B-B84D-ABC7-426742541547}">
      <dsp:nvSpPr>
        <dsp:cNvPr id="0" name=""/>
        <dsp:cNvSpPr/>
      </dsp:nvSpPr>
      <dsp:spPr>
        <a:xfrm>
          <a:off x="641031" y="-18794"/>
          <a:ext cx="3359819" cy="1522456"/>
        </a:xfrm>
        <a:prstGeom prst="roundRect">
          <a:avLst>
            <a:gd name="adj" fmla="val 10000"/>
          </a:avLst>
        </a:prstGeom>
        <a:noFill/>
        <a:ln>
          <a:noFill/>
        </a:ln>
        <a:effectLst/>
      </dsp:spPr>
      <dsp:style>
        <a:lnRef idx="0">
          <a:scrgbClr r="0" g="0" b="0"/>
        </a:lnRef>
        <a:fillRef idx="0">
          <a:scrgbClr r="0" g="0" b="0"/>
        </a:fillRef>
        <a:effectRef idx="0">
          <a:scrgbClr r="0" g="0" b="0"/>
        </a:effectRef>
        <a:fontRef idx="minor">
          <a:schemeClr val="dk1"/>
        </a:fontRef>
      </dsp:style>
      <dsp:txBody>
        <a:bodyPr spcFirstLastPara="0" vert="horz" wrap="square" lIns="60960" tIns="60960" rIns="60960" bIns="60960" numCol="1" spcCol="1270" anchor="t" anchorCtr="0">
          <a:noAutofit/>
        </a:bodyPr>
        <a:lstStyle/>
        <a:p>
          <a:pPr marL="171450" lvl="1" indent="0" algn="l" defTabSz="711200" rtl="0">
            <a:lnSpc>
              <a:spcPct val="90000"/>
            </a:lnSpc>
            <a:spcBef>
              <a:spcPct val="0"/>
            </a:spcBef>
            <a:spcAft>
              <a:spcPct val="15000"/>
            </a:spcAft>
            <a:buNone/>
          </a:pPr>
          <a:r>
            <a:rPr lang="en-US" sz="1600" b="1" kern="1200" dirty="0">
              <a:latin typeface="Corbel" panose="020B0503020204020204" pitchFamily="34" charset="0"/>
            </a:rPr>
            <a:t>Problem it addresses</a:t>
          </a:r>
          <a:r>
            <a:rPr lang="en-US" sz="1600" kern="1200" dirty="0">
              <a:latin typeface="Corbel" panose="020B0503020204020204" pitchFamily="34" charset="0"/>
            </a:rPr>
            <a:t>: Lack of collaboration between different bodies of government on education which touches them all</a:t>
          </a:r>
          <a:endParaRPr lang="en-US" sz="1000" kern="1200" dirty="0">
            <a:latin typeface="Corbel" panose="020B0503020204020204" pitchFamily="34" charset="0"/>
          </a:endParaRPr>
        </a:p>
      </dsp:txBody>
      <dsp:txXfrm>
        <a:off x="674474" y="14649"/>
        <a:ext cx="2284987" cy="1074956"/>
      </dsp:txXfrm>
    </dsp:sp>
    <dsp:sp modelId="{315A2D6A-5C8E-2D4D-91CA-ABFC6A2E4334}">
      <dsp:nvSpPr>
        <dsp:cNvPr id="0" name=""/>
        <dsp:cNvSpPr/>
      </dsp:nvSpPr>
      <dsp:spPr>
        <a:xfrm>
          <a:off x="3199807" y="-146856"/>
          <a:ext cx="3197027" cy="2646561"/>
        </a:xfrm>
        <a:prstGeom prst="pieWedge">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Corbel" panose="020B0503020204020204" pitchFamily="34" charset="0"/>
            </a:rPr>
            <a:t>Performance Gap: Motivation/Resource and Information</a:t>
          </a:r>
        </a:p>
      </dsp:txBody>
      <dsp:txXfrm>
        <a:off x="4136195" y="628304"/>
        <a:ext cx="2260639" cy="1871401"/>
      </dsp:txXfrm>
    </dsp:sp>
    <dsp:sp modelId="{AA2C9715-1C49-124E-98EC-6E4603EA7D93}">
      <dsp:nvSpPr>
        <dsp:cNvPr id="0" name=""/>
        <dsp:cNvSpPr/>
      </dsp:nvSpPr>
      <dsp:spPr>
        <a:xfrm rot="5400000">
          <a:off x="6615688" y="-386248"/>
          <a:ext cx="2625362" cy="3091665"/>
        </a:xfrm>
        <a:prstGeom prst="pieWedg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Target: Organizational</a:t>
          </a:r>
        </a:p>
        <a:p>
          <a:pPr marL="0" lvl="0" indent="0" algn="ctr" defTabSz="711200">
            <a:lnSpc>
              <a:spcPct val="90000"/>
            </a:lnSpc>
            <a:spcBef>
              <a:spcPct val="0"/>
            </a:spcBef>
            <a:spcAft>
              <a:spcPct val="35000"/>
            </a:spcAft>
            <a:buNone/>
          </a:pPr>
          <a:r>
            <a:rPr lang="en-US" sz="1600" b="1" kern="1200" dirty="0">
              <a:latin typeface="Corbel" panose="020B0503020204020204" pitchFamily="34" charset="0"/>
            </a:rPr>
            <a:t>Phase: arrogant and humble </a:t>
          </a:r>
          <a:endParaRPr lang="en-US" sz="1600" kern="1200" dirty="0">
            <a:latin typeface="Corbel" panose="020B0503020204020204" pitchFamily="34" charset="0"/>
          </a:endParaRPr>
        </a:p>
      </dsp:txBody>
      <dsp:txXfrm rot="-5400000">
        <a:off x="6382537" y="615855"/>
        <a:ext cx="2186137" cy="1856411"/>
      </dsp:txXfrm>
    </dsp:sp>
    <dsp:sp modelId="{560E9136-2DFF-C146-A767-8AC83E97663E}">
      <dsp:nvSpPr>
        <dsp:cNvPr id="0" name=""/>
        <dsp:cNvSpPr/>
      </dsp:nvSpPr>
      <dsp:spPr>
        <a:xfrm rot="10800000">
          <a:off x="6136606" y="2485811"/>
          <a:ext cx="3330827" cy="2345262"/>
        </a:xfrm>
        <a:prstGeom prst="pieWedg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b="1" kern="1200" dirty="0">
            <a:latin typeface="Corbel" panose="020B0503020204020204" pitchFamily="34" charset="0"/>
          </a:endParaRPr>
        </a:p>
        <a:p>
          <a:pPr marL="0" lvl="0" indent="0" algn="ctr" defTabSz="622300" rtl="0">
            <a:lnSpc>
              <a:spcPct val="90000"/>
            </a:lnSpc>
            <a:spcBef>
              <a:spcPct val="0"/>
            </a:spcBef>
            <a:spcAft>
              <a:spcPct val="35000"/>
            </a:spcAft>
            <a:buNone/>
          </a:pPr>
          <a:r>
            <a:rPr lang="en-US" sz="1400" b="1" kern="1200" dirty="0">
              <a:latin typeface="Corbel" panose="020B0503020204020204" pitchFamily="34" charset="0"/>
            </a:rPr>
            <a:t>Why I Chose This</a:t>
          </a:r>
          <a:r>
            <a:rPr lang="en-US" sz="1400" kern="1200" dirty="0">
              <a:latin typeface="Corbel" panose="020B0503020204020204" pitchFamily="34" charset="0"/>
            </a:rPr>
            <a:t>? </a:t>
          </a:r>
        </a:p>
        <a:p>
          <a:pPr marL="0" lvl="0" indent="0" algn="ctr" defTabSz="622300" rtl="0">
            <a:lnSpc>
              <a:spcPct val="90000"/>
            </a:lnSpc>
            <a:spcBef>
              <a:spcPct val="0"/>
            </a:spcBef>
            <a:spcAft>
              <a:spcPct val="35000"/>
            </a:spcAft>
            <a:buNone/>
          </a:pPr>
          <a:r>
            <a:rPr lang="en-US" sz="1400" kern="1200" dirty="0">
              <a:latin typeface="Corbel" panose="020B0503020204020204" pitchFamily="34" charset="0"/>
            </a:rPr>
            <a:t>Although this campaign focuses on parents, some of their roadblocks could be alleviated by collaboration amongst the sponsors which is how this project came to be</a:t>
          </a:r>
        </a:p>
      </dsp:txBody>
      <dsp:txXfrm rot="10800000">
        <a:off x="6136606" y="2485811"/>
        <a:ext cx="2355250" cy="1658351"/>
      </dsp:txXfrm>
    </dsp:sp>
    <dsp:sp modelId="{F332CBED-898E-684D-BDA3-99226DDE14AC}">
      <dsp:nvSpPr>
        <dsp:cNvPr id="0" name=""/>
        <dsp:cNvSpPr/>
      </dsp:nvSpPr>
      <dsp:spPr>
        <a:xfrm rot="16200000">
          <a:off x="3468434" y="2220755"/>
          <a:ext cx="2417404" cy="2910436"/>
        </a:xfrm>
        <a:prstGeom prst="pieWedg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endParaRPr lang="en-US" sz="1600" b="1" kern="1200" dirty="0">
            <a:latin typeface="Corbel" panose="020B0503020204020204" pitchFamily="34" charset="0"/>
          </a:endParaRPr>
        </a:p>
        <a:p>
          <a:pPr marL="0" lvl="0" indent="0" algn="ctr" defTabSz="711200" rtl="0">
            <a:lnSpc>
              <a:spcPct val="90000"/>
            </a:lnSpc>
            <a:spcBef>
              <a:spcPct val="0"/>
            </a:spcBef>
            <a:spcAft>
              <a:spcPct val="35000"/>
            </a:spcAft>
            <a:buNone/>
          </a:pPr>
          <a:r>
            <a:rPr lang="en-US" sz="1600" b="1" kern="1200" dirty="0">
              <a:latin typeface="Corbel" panose="020B0503020204020204" pitchFamily="34" charset="0"/>
            </a:rPr>
            <a:t>Communication Medium</a:t>
          </a:r>
          <a:r>
            <a:rPr lang="en-US" sz="1600" kern="1200" dirty="0">
              <a:latin typeface="Corbel" panose="020B0503020204020204" pitchFamily="34" charset="0"/>
            </a:rPr>
            <a:t>: </a:t>
          </a:r>
        </a:p>
        <a:p>
          <a:pPr marL="0" lvl="0" indent="0" algn="ctr" defTabSz="711200" rtl="0">
            <a:lnSpc>
              <a:spcPct val="90000"/>
            </a:lnSpc>
            <a:spcBef>
              <a:spcPct val="0"/>
            </a:spcBef>
            <a:spcAft>
              <a:spcPct val="35000"/>
            </a:spcAft>
            <a:buNone/>
          </a:pPr>
          <a:r>
            <a:rPr lang="en-US" sz="1600" kern="1200" dirty="0">
              <a:latin typeface="Corbel" panose="020B0503020204020204" pitchFamily="34" charset="0"/>
            </a:rPr>
            <a:t>In person or video conferencing: Accountability but slow and tedious, difficult to obtain consensus</a:t>
          </a:r>
        </a:p>
      </dsp:txBody>
      <dsp:txXfrm rot="5400000">
        <a:off x="4074365" y="2467271"/>
        <a:ext cx="2057989" cy="1709363"/>
      </dsp:txXfrm>
    </dsp:sp>
    <dsp:sp modelId="{1EA81915-22B1-2A44-A86D-F6F0BCFDA75D}">
      <dsp:nvSpPr>
        <dsp:cNvPr id="0" name=""/>
        <dsp:cNvSpPr/>
      </dsp:nvSpPr>
      <dsp:spPr>
        <a:xfrm>
          <a:off x="5794143" y="1893496"/>
          <a:ext cx="662980" cy="576505"/>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0F1726-0291-CC4D-8D8D-089F113570DE}">
      <dsp:nvSpPr>
        <dsp:cNvPr id="0" name=""/>
        <dsp:cNvSpPr/>
      </dsp:nvSpPr>
      <dsp:spPr>
        <a:xfrm rot="10800000">
          <a:off x="5794143" y="2115228"/>
          <a:ext cx="662980" cy="576505"/>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03075-0849-F64B-AEB6-55E365F2A8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51A271-64D1-6E4E-A67C-C7B3E3B71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16BBBA-386A-2346-93F9-C990411AA18D}"/>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5" name="Footer Placeholder 4">
            <a:extLst>
              <a:ext uri="{FF2B5EF4-FFF2-40B4-BE49-F238E27FC236}">
                <a16:creationId xmlns:a16="http://schemas.microsoft.com/office/drawing/2014/main" id="{44E4ECAE-A14F-7E46-840C-98F048C8C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DB60A6-CD21-6640-80FB-0A91D872E8E8}"/>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235648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664AB-3E91-3E4E-AC62-ED8061BD82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E9E7DE-6A69-5F49-BCB7-720AF7A4C4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70211-698A-2343-8379-450B82AD3C72}"/>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5" name="Footer Placeholder 4">
            <a:extLst>
              <a:ext uri="{FF2B5EF4-FFF2-40B4-BE49-F238E27FC236}">
                <a16:creationId xmlns:a16="http://schemas.microsoft.com/office/drawing/2014/main" id="{7B642355-BB27-214D-A2DC-031C8161F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C1D643-9F95-D741-8293-2099164E2F66}"/>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323231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7BB180-6907-B14F-98C5-4CC80BE413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624E7-16E6-E94A-9F8B-409BBC6B9F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5CA3E-D9D2-0D4C-B395-3CD83EB9653A}"/>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5" name="Footer Placeholder 4">
            <a:extLst>
              <a:ext uri="{FF2B5EF4-FFF2-40B4-BE49-F238E27FC236}">
                <a16:creationId xmlns:a16="http://schemas.microsoft.com/office/drawing/2014/main" id="{A05912E1-6D04-6444-878E-A3B953C77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B7B678-9924-9649-9798-B037656D7D2B}"/>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296279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3DDED-94B6-5E4C-AC10-768FFCC83C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1DE4A8-341E-5340-923C-D247AE6C23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F8AB6A-57AA-A240-9DF4-848E7804F6FA}"/>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5" name="Footer Placeholder 4">
            <a:extLst>
              <a:ext uri="{FF2B5EF4-FFF2-40B4-BE49-F238E27FC236}">
                <a16:creationId xmlns:a16="http://schemas.microsoft.com/office/drawing/2014/main" id="{3AA598D3-0C3B-DC46-B78B-E2221DB0A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F0DF9-ADF0-5E41-86CB-C58B9B0C4006}"/>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383934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544E-6242-274F-A0B3-173EB2C398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74A34B-A78A-1E42-AAD4-1425C567C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9CA71D-4820-0B4A-970D-78026A7820C5}"/>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5" name="Footer Placeholder 4">
            <a:extLst>
              <a:ext uri="{FF2B5EF4-FFF2-40B4-BE49-F238E27FC236}">
                <a16:creationId xmlns:a16="http://schemas.microsoft.com/office/drawing/2014/main" id="{1CBE261E-B0A9-F341-AE13-18A5EAF1F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9E041-3789-D949-BB94-EEFEA29A4645}"/>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72512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24916-0688-B648-83C7-19C785EA7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BB8C0A-DC87-584D-9F54-152815281B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525441-8B1F-964C-BBA3-5856AD6DCC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4EC4E6-3B9F-F646-90E0-BFBB13C5C138}"/>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6" name="Footer Placeholder 5">
            <a:extLst>
              <a:ext uri="{FF2B5EF4-FFF2-40B4-BE49-F238E27FC236}">
                <a16:creationId xmlns:a16="http://schemas.microsoft.com/office/drawing/2014/main" id="{D11BE9B0-AF55-1749-B670-6A4206A820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FC721-0443-2345-B5BC-4B07EA16C146}"/>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48718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0DCF-4524-BA48-BB43-9AB9441117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ADA13A-A50D-CD4F-81F3-394D5611C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4A9F7F-3A22-9641-BEC3-908C09DF38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11E87F-DE81-C043-984D-C47CEB3C6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BE8BBF-323E-204B-804C-2504054FC7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1446C2-8AF3-9D48-8046-530A7C560F70}"/>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8" name="Footer Placeholder 7">
            <a:extLst>
              <a:ext uri="{FF2B5EF4-FFF2-40B4-BE49-F238E27FC236}">
                <a16:creationId xmlns:a16="http://schemas.microsoft.com/office/drawing/2014/main" id="{0287167E-EFAF-2641-AD0E-062B5B0625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817447-CABD-DD42-B147-18EF37C1B93A}"/>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414395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9F61-6393-4448-B742-9014CF2A0B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9DD8C7-F890-DD48-A676-FA2F94A2EDAF}"/>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4" name="Footer Placeholder 3">
            <a:extLst>
              <a:ext uri="{FF2B5EF4-FFF2-40B4-BE49-F238E27FC236}">
                <a16:creationId xmlns:a16="http://schemas.microsoft.com/office/drawing/2014/main" id="{C273C2F1-A4AD-D74C-AADF-7B6374F753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BCFAA2-82E7-3B4B-B597-AC3FFEB3DEAC}"/>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360484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BC006-4B77-0944-AC73-5CD0696E5BF6}"/>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3" name="Footer Placeholder 2">
            <a:extLst>
              <a:ext uri="{FF2B5EF4-FFF2-40B4-BE49-F238E27FC236}">
                <a16:creationId xmlns:a16="http://schemas.microsoft.com/office/drawing/2014/main" id="{38443B81-95E0-E847-ACA0-F51EAB6CD7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8BB7B6-E44A-5D4A-9F07-668861BA5245}"/>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247350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BAE5-87F6-FA43-947C-FFDFE9718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51CA01-DBE1-5E42-AF6B-0AB2FDF77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DAC642-BE57-364D-9EA6-89EFF9796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610235-440D-B84B-9FDF-4EA9A05C7B8B}"/>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6" name="Footer Placeholder 5">
            <a:extLst>
              <a:ext uri="{FF2B5EF4-FFF2-40B4-BE49-F238E27FC236}">
                <a16:creationId xmlns:a16="http://schemas.microsoft.com/office/drawing/2014/main" id="{07532F6F-B64E-8546-BF41-D3C7EF54E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3AF76-D92D-914D-9A89-321FFD1C4E02}"/>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277715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4A1F5-147C-8641-AA2C-200D026F1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E9C4C0-8278-9D47-8F2F-814AB6377F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3A1274-7807-1C42-A29E-2D5950655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9124B4-0C7B-6148-9020-0D5DB6608E73}"/>
              </a:ext>
            </a:extLst>
          </p:cNvPr>
          <p:cNvSpPr>
            <a:spLocks noGrp="1"/>
          </p:cNvSpPr>
          <p:nvPr>
            <p:ph type="dt" sz="half" idx="10"/>
          </p:nvPr>
        </p:nvSpPr>
        <p:spPr/>
        <p:txBody>
          <a:bodyPr/>
          <a:lstStyle/>
          <a:p>
            <a:fld id="{D1EA0FDC-0093-8448-900E-95147574A413}" type="datetimeFigureOut">
              <a:rPr lang="en-US" smtClean="0"/>
              <a:t>3/22/21</a:t>
            </a:fld>
            <a:endParaRPr lang="en-US"/>
          </a:p>
        </p:txBody>
      </p:sp>
      <p:sp>
        <p:nvSpPr>
          <p:cNvPr id="6" name="Footer Placeholder 5">
            <a:extLst>
              <a:ext uri="{FF2B5EF4-FFF2-40B4-BE49-F238E27FC236}">
                <a16:creationId xmlns:a16="http://schemas.microsoft.com/office/drawing/2014/main" id="{F5FB8467-0EA4-1749-873D-B3E6B98C0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E576E-C0ED-E844-8231-EED553C94B5F}"/>
              </a:ext>
            </a:extLst>
          </p:cNvPr>
          <p:cNvSpPr>
            <a:spLocks noGrp="1"/>
          </p:cNvSpPr>
          <p:nvPr>
            <p:ph type="sldNum" sz="quarter" idx="12"/>
          </p:nvPr>
        </p:nvSpPr>
        <p:spPr/>
        <p:txBody>
          <a:bodyPr/>
          <a:lstStyle/>
          <a:p>
            <a:fld id="{695F6016-68F6-964B-BA88-071055EA5E32}" type="slidenum">
              <a:rPr lang="en-US" smtClean="0"/>
              <a:t>‹#›</a:t>
            </a:fld>
            <a:endParaRPr lang="en-US"/>
          </a:p>
        </p:txBody>
      </p:sp>
    </p:spTree>
    <p:extLst>
      <p:ext uri="{BB962C8B-B14F-4D97-AF65-F5344CB8AC3E}">
        <p14:creationId xmlns:p14="http://schemas.microsoft.com/office/powerpoint/2010/main" val="423234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EDE797-1F5D-5F4F-BBA6-DB96825FBF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A31C9C-61B8-7D46-A624-B5C2C83C2B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22AF0-5803-A948-8C15-0583F232D6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A0FDC-0093-8448-900E-95147574A413}" type="datetimeFigureOut">
              <a:rPr lang="en-US" smtClean="0"/>
              <a:t>3/22/21</a:t>
            </a:fld>
            <a:endParaRPr lang="en-US"/>
          </a:p>
        </p:txBody>
      </p:sp>
      <p:sp>
        <p:nvSpPr>
          <p:cNvPr id="5" name="Footer Placeholder 4">
            <a:extLst>
              <a:ext uri="{FF2B5EF4-FFF2-40B4-BE49-F238E27FC236}">
                <a16:creationId xmlns:a16="http://schemas.microsoft.com/office/drawing/2014/main" id="{8DD85BAB-1852-4642-AEA3-D78EC05DAB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1638C7-4D1E-5D4B-B84D-FB6168F464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F6016-68F6-964B-BA88-071055EA5E32}" type="slidenum">
              <a:rPr lang="en-US" smtClean="0"/>
              <a:t>‹#›</a:t>
            </a:fld>
            <a:endParaRPr lang="en-US"/>
          </a:p>
        </p:txBody>
      </p:sp>
    </p:spTree>
    <p:extLst>
      <p:ext uri="{BB962C8B-B14F-4D97-AF65-F5344CB8AC3E}">
        <p14:creationId xmlns:p14="http://schemas.microsoft.com/office/powerpoint/2010/main" val="19620859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actualite.com/societe/comment-choisir-une-ecole/" TargetMode="External"/><Relationship Id="rId2" Type="http://schemas.openxmlformats.org/officeDocument/2006/relationships/hyperlink" Target="https://www-deslibris-ca.lib-ezproxy.concordia.ca/ID/456052" TargetMode="External"/><Relationship Id="rId1" Type="http://schemas.openxmlformats.org/officeDocument/2006/relationships/slideLayout" Target="../slideLayouts/slideLayout2.xml"/><Relationship Id="rId5" Type="http://schemas.openxmlformats.org/officeDocument/2006/relationships/hyperlink" Target="https://montreal.ca/unites/service-de-la-diversite-et-inclusion-sociale" TargetMode="External"/><Relationship Id="rId4" Type="http://schemas.openxmlformats.org/officeDocument/2006/relationships/hyperlink" Target="http://www.education.gouv.qc.ca/en/school-boards/support-and-assistance/homeschool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ECBF-E7D6-E049-844A-2D515B0FDB87}"/>
              </a:ext>
            </a:extLst>
          </p:cNvPr>
          <p:cNvSpPr>
            <a:spLocks noGrp="1"/>
          </p:cNvSpPr>
          <p:nvPr>
            <p:ph type="title"/>
          </p:nvPr>
        </p:nvSpPr>
        <p:spPr/>
        <p:txBody>
          <a:bodyPr/>
          <a:lstStyle/>
          <a:p>
            <a:pPr algn="ctr"/>
            <a:r>
              <a:rPr lang="en-CA" dirty="0">
                <a:latin typeface="Corbel" panose="020B0503020204020204" pitchFamily="34" charset="0"/>
              </a:rPr>
              <a:t>High Level Design</a:t>
            </a:r>
          </a:p>
        </p:txBody>
      </p:sp>
      <p:sp>
        <p:nvSpPr>
          <p:cNvPr id="3" name="Content Placeholder 2">
            <a:extLst>
              <a:ext uri="{FF2B5EF4-FFF2-40B4-BE49-F238E27FC236}">
                <a16:creationId xmlns:a16="http://schemas.microsoft.com/office/drawing/2014/main" id="{E16C0F8E-E124-094F-9C75-C9B9043E56D1}"/>
              </a:ext>
            </a:extLst>
          </p:cNvPr>
          <p:cNvSpPr>
            <a:spLocks noGrp="1"/>
          </p:cNvSpPr>
          <p:nvPr>
            <p:ph idx="1"/>
          </p:nvPr>
        </p:nvSpPr>
        <p:spPr/>
        <p:txBody>
          <a:bodyPr/>
          <a:lstStyle/>
          <a:p>
            <a:pPr marL="0" indent="0" algn="ctr">
              <a:buNone/>
            </a:pPr>
            <a:r>
              <a:rPr lang="en-CA" dirty="0"/>
              <a:t>Montreal School Parent Satisfaction Performance Improvement</a:t>
            </a:r>
          </a:p>
          <a:p>
            <a:pPr marL="0" indent="0" algn="ctr">
              <a:buNone/>
            </a:pPr>
            <a:endParaRPr lang="en-CA" dirty="0"/>
          </a:p>
          <a:p>
            <a:pPr marL="0" indent="0" algn="ctr">
              <a:buNone/>
            </a:pPr>
            <a:r>
              <a:rPr lang="en-CA" dirty="0"/>
              <a:t>By Mélissa Simard</a:t>
            </a:r>
          </a:p>
        </p:txBody>
      </p:sp>
    </p:spTree>
    <p:extLst>
      <p:ext uri="{BB962C8B-B14F-4D97-AF65-F5344CB8AC3E}">
        <p14:creationId xmlns:p14="http://schemas.microsoft.com/office/powerpoint/2010/main" val="116827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A1952-765F-0044-AADD-B6F34F2664FE}"/>
              </a:ext>
            </a:extLst>
          </p:cNvPr>
          <p:cNvSpPr>
            <a:spLocks noGrp="1"/>
          </p:cNvSpPr>
          <p:nvPr>
            <p:ph type="title"/>
          </p:nvPr>
        </p:nvSpPr>
        <p:spPr/>
        <p:txBody>
          <a:bodyPr/>
          <a:lstStyle/>
          <a:p>
            <a:pPr algn="ctr"/>
            <a:r>
              <a:rPr lang="en-CA" dirty="0">
                <a:latin typeface="Corbel" panose="020B0503020204020204" pitchFamily="34" charset="0"/>
              </a:rPr>
              <a:t>References</a:t>
            </a:r>
          </a:p>
        </p:txBody>
      </p:sp>
      <p:sp>
        <p:nvSpPr>
          <p:cNvPr id="3" name="Content Placeholder 2">
            <a:extLst>
              <a:ext uri="{FF2B5EF4-FFF2-40B4-BE49-F238E27FC236}">
                <a16:creationId xmlns:a16="http://schemas.microsoft.com/office/drawing/2014/main" id="{6A2CD75D-FC86-844C-AAE2-B86B5D58FB75}"/>
              </a:ext>
            </a:extLst>
          </p:cNvPr>
          <p:cNvSpPr>
            <a:spLocks noGrp="1"/>
          </p:cNvSpPr>
          <p:nvPr>
            <p:ph idx="1"/>
          </p:nvPr>
        </p:nvSpPr>
        <p:spPr>
          <a:xfrm>
            <a:off x="838200" y="1524000"/>
            <a:ext cx="10515600" cy="5334000"/>
          </a:xfrm>
        </p:spPr>
        <p:txBody>
          <a:bodyPr>
            <a:noAutofit/>
          </a:bodyPr>
          <a:lstStyle/>
          <a:p>
            <a:pPr marL="457200" lvl="1" indent="0" algn="thaiDist">
              <a:lnSpc>
                <a:spcPct val="150000"/>
              </a:lnSpc>
              <a:spcBef>
                <a:spcPts val="0"/>
              </a:spcBef>
              <a:buNone/>
            </a:pPr>
            <a:r>
              <a:rPr lang="en-CA" sz="1000" dirty="0" err="1">
                <a:latin typeface="Corbel" panose="020B0503020204020204" pitchFamily="34" charset="0"/>
              </a:rPr>
              <a:t>Chamoun</a:t>
            </a:r>
            <a:r>
              <a:rPr lang="en-CA" sz="1000" dirty="0">
                <a:latin typeface="Corbel" panose="020B0503020204020204" pitchFamily="34" charset="0"/>
              </a:rPr>
              <a:t>, A. (2020). </a:t>
            </a:r>
            <a:r>
              <a:rPr lang="en-CA" sz="1000" i="1" dirty="0">
                <a:latin typeface="Corbel" panose="020B0503020204020204" pitchFamily="34" charset="0"/>
              </a:rPr>
              <a:t>High Level Design</a:t>
            </a:r>
            <a:r>
              <a:rPr lang="en-CA" sz="1000" dirty="0">
                <a:latin typeface="Corbel" panose="020B0503020204020204" pitchFamily="34" charset="0"/>
              </a:rPr>
              <a:t>. Sample from a Graduate Candidate. Concordia University.</a:t>
            </a: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err="1">
                <a:latin typeface="Corbel" panose="020B0503020204020204" pitchFamily="34" charset="0"/>
              </a:rPr>
              <a:t>Carliner</a:t>
            </a:r>
            <a:r>
              <a:rPr lang="en-CA" sz="1000" dirty="0">
                <a:latin typeface="Corbel" panose="020B0503020204020204" pitchFamily="34" charset="0"/>
              </a:rPr>
              <a:t>, S. (2002.) Choices and challenges: design considerations for electronic performance support systems.  </a:t>
            </a:r>
            <a:r>
              <a:rPr lang="en-CA" sz="1000" i="1" dirty="0">
                <a:latin typeface="Corbel" panose="020B0503020204020204" pitchFamily="34" charset="0"/>
              </a:rPr>
              <a:t>Technical Communication, 49</a:t>
            </a:r>
            <a:r>
              <a:rPr lang="en-CA" sz="1000" dirty="0">
                <a:latin typeface="Corbel" panose="020B0503020204020204" pitchFamily="34" charset="0"/>
              </a:rPr>
              <a:t>(4), 411-419.</a:t>
            </a: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a:latin typeface="Corbel" panose="020B0503020204020204" pitchFamily="34" charset="0"/>
              </a:rPr>
              <a:t>Conrad, D.,&amp;</a:t>
            </a:r>
            <a:r>
              <a:rPr lang="en-CA" sz="1000" dirty="0" err="1">
                <a:latin typeface="Corbel" panose="020B0503020204020204" pitchFamily="34" charset="0"/>
              </a:rPr>
              <a:t>Openo</a:t>
            </a:r>
            <a:r>
              <a:rPr lang="en-CA" sz="1000" dirty="0">
                <a:latin typeface="Corbel" panose="020B0503020204020204" pitchFamily="34" charset="0"/>
              </a:rPr>
              <a:t>, J. (2018). Assessment strategies for online learning: engagement and authenticity. Edmonton, AB: Athabasca Press. Available as an eBook from Concordia, </a:t>
            </a:r>
            <a:r>
              <a:rPr lang="en-CA" sz="1000" dirty="0" err="1">
                <a:latin typeface="Corbel" panose="020B0503020204020204" pitchFamily="34" charset="0"/>
              </a:rPr>
              <a:t>permalink</a:t>
            </a:r>
            <a:r>
              <a:rPr lang="en-CA" sz="1000" u="sng" dirty="0" err="1">
                <a:latin typeface="Corbel" panose="020B0503020204020204" pitchFamily="34" charset="0"/>
                <a:hlinkClick r:id="rId2"/>
              </a:rPr>
              <a:t>https</a:t>
            </a:r>
            <a:r>
              <a:rPr lang="en-CA" sz="1000" u="sng" dirty="0">
                <a:latin typeface="Corbel" panose="020B0503020204020204" pitchFamily="34" charset="0"/>
                <a:hlinkClick r:id="rId2"/>
              </a:rPr>
              <a:t>://www-deslibris-ca.lib-ezproxy.concordia.ca/ID/456052</a:t>
            </a:r>
            <a:endParaRPr lang="en-CA" sz="1000" dirty="0">
              <a:latin typeface="Corbel" panose="020B0503020204020204" pitchFamily="34" charset="0"/>
            </a:endParaRP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a:latin typeface="Corbel" panose="020B0503020204020204" pitchFamily="34" charset="0"/>
              </a:rPr>
              <a:t>Deci, E., Vallerand, R., Pelletier, </a:t>
            </a:r>
            <a:r>
              <a:rPr lang="en-CA" sz="1000" dirty="0" err="1">
                <a:latin typeface="Corbel" panose="020B0503020204020204" pitchFamily="34" charset="0"/>
              </a:rPr>
              <a:t>L.,&amp;Ryan</a:t>
            </a:r>
            <a:r>
              <a:rPr lang="en-CA" sz="1000" dirty="0">
                <a:latin typeface="Corbel" panose="020B0503020204020204" pitchFamily="34" charset="0"/>
              </a:rPr>
              <a:t>, R. (1991). Motivation and education: the self-determination perspective. Educational Psychologist, 26(3-4), 325–346.</a:t>
            </a: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a:latin typeface="Corbel" panose="020B0503020204020204" pitchFamily="34" charset="0"/>
              </a:rPr>
              <a:t>Graham, S. </a:t>
            </a:r>
            <a:r>
              <a:rPr lang="en-CA" sz="1000" dirty="0" err="1">
                <a:latin typeface="Corbel" panose="020B0503020204020204" pitchFamily="34" charset="0"/>
              </a:rPr>
              <a:t>S.&amp;Whalen</a:t>
            </a:r>
            <a:r>
              <a:rPr lang="en-CA" sz="1000" dirty="0">
                <a:latin typeface="Corbel" panose="020B0503020204020204" pitchFamily="34" charset="0"/>
              </a:rPr>
              <a:t>, B. (2008). Mode, medium, and genre: A case study of decisions in new-media design. </a:t>
            </a:r>
            <a:r>
              <a:rPr lang="en-CA" sz="1000" i="1" dirty="0">
                <a:latin typeface="Corbel" panose="020B0503020204020204" pitchFamily="34" charset="0"/>
              </a:rPr>
              <a:t>Journal of Business and Technical Communication, 22</a:t>
            </a:r>
            <a:r>
              <a:rPr lang="en-CA" sz="1000" dirty="0">
                <a:latin typeface="Corbel" panose="020B0503020204020204" pitchFamily="34" charset="0"/>
              </a:rPr>
              <a:t>(1), 65-91.</a:t>
            </a: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err="1">
                <a:latin typeface="Corbel" panose="020B0503020204020204" pitchFamily="34" charset="0"/>
              </a:rPr>
              <a:t>Grégoire</a:t>
            </a:r>
            <a:r>
              <a:rPr lang="en-CA" sz="1000" dirty="0">
                <a:latin typeface="Corbel" panose="020B0503020204020204" pitchFamily="34" charset="0"/>
              </a:rPr>
              <a:t>, I. (2008)</a:t>
            </a:r>
            <a:r>
              <a:rPr lang="en-CA" sz="1000" i="1" dirty="0">
                <a:latin typeface="Corbel" panose="020B0503020204020204" pitchFamily="34" charset="0"/>
              </a:rPr>
              <a:t>Comment </a:t>
            </a:r>
            <a:r>
              <a:rPr lang="en-CA" sz="1000" i="1" dirty="0" err="1">
                <a:latin typeface="Corbel" panose="020B0503020204020204" pitchFamily="34" charset="0"/>
              </a:rPr>
              <a:t>choisir</a:t>
            </a:r>
            <a:r>
              <a:rPr lang="en-CA" sz="1000" i="1" dirty="0">
                <a:latin typeface="Corbel" panose="020B0503020204020204" pitchFamily="34" charset="0"/>
              </a:rPr>
              <a:t> </a:t>
            </a:r>
            <a:r>
              <a:rPr lang="en-CA" sz="1000" i="1" dirty="0" err="1">
                <a:latin typeface="Corbel" panose="020B0503020204020204" pitchFamily="34" charset="0"/>
              </a:rPr>
              <a:t>uneécole?</a:t>
            </a:r>
            <a:r>
              <a:rPr lang="en-CA" sz="1000" dirty="0" err="1">
                <a:latin typeface="Corbel" panose="020B0503020204020204" pitchFamily="34" charset="0"/>
              </a:rPr>
              <a:t>L’actualité.</a:t>
            </a:r>
            <a:r>
              <a:rPr lang="en-CA" sz="1000" u="sng" dirty="0" err="1">
                <a:latin typeface="Corbel" panose="020B0503020204020204" pitchFamily="34" charset="0"/>
                <a:hlinkClick r:id="rId3"/>
              </a:rPr>
              <a:t>https</a:t>
            </a:r>
            <a:r>
              <a:rPr lang="en-CA" sz="1000" u="sng" dirty="0">
                <a:latin typeface="Corbel" panose="020B0503020204020204" pitchFamily="34" charset="0"/>
                <a:hlinkClick r:id="rId3"/>
              </a:rPr>
              <a:t>://lactualite.com/societe/comment-choisir-une-ecole/</a:t>
            </a:r>
            <a:endParaRPr lang="en-CA" sz="1000" u="sng" dirty="0">
              <a:latin typeface="Corbel" panose="020B0503020204020204" pitchFamily="34" charset="0"/>
            </a:endParaRP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a:latin typeface="Corbel" panose="020B0503020204020204" pitchFamily="34" charset="0"/>
              </a:rPr>
              <a:t>Quebec </a:t>
            </a:r>
            <a:r>
              <a:rPr lang="en-CA" sz="1000" dirty="0" err="1">
                <a:latin typeface="Corbel" panose="020B0503020204020204" pitchFamily="34" charset="0"/>
              </a:rPr>
              <a:t>Government.</a:t>
            </a:r>
            <a:r>
              <a:rPr lang="en-CA" sz="1000" i="1" dirty="0" err="1">
                <a:latin typeface="Corbel" panose="020B0503020204020204" pitchFamily="34" charset="0"/>
              </a:rPr>
              <a:t>Public</a:t>
            </a:r>
            <a:r>
              <a:rPr lang="en-CA" sz="1000" i="1" dirty="0">
                <a:latin typeface="Corbel" panose="020B0503020204020204" pitchFamily="34" charset="0"/>
              </a:rPr>
              <a:t> Education </a:t>
            </a:r>
            <a:r>
              <a:rPr lang="en-CA" sz="1000" i="1" dirty="0" err="1">
                <a:latin typeface="Corbel" panose="020B0503020204020204" pitchFamily="34" charset="0"/>
              </a:rPr>
              <a:t>Act:</a:t>
            </a:r>
            <a:r>
              <a:rPr lang="en-CA" sz="1000" dirty="0" err="1">
                <a:latin typeface="Corbel" panose="020B0503020204020204" pitchFamily="34" charset="0"/>
              </a:rPr>
              <a:t>http</a:t>
            </a:r>
            <a:r>
              <a:rPr lang="en-CA" sz="1000" dirty="0">
                <a:latin typeface="Corbel" panose="020B0503020204020204" pitchFamily="34" charset="0"/>
              </a:rPr>
              <a:t>://</a:t>
            </a:r>
            <a:r>
              <a:rPr lang="en-CA" sz="1000" dirty="0" err="1">
                <a:latin typeface="Corbel" panose="020B0503020204020204" pitchFamily="34" charset="0"/>
              </a:rPr>
              <a:t>www.legisquebec.gouv.qc.ca</a:t>
            </a:r>
            <a:r>
              <a:rPr lang="en-CA" sz="1000" dirty="0">
                <a:latin typeface="Corbel" panose="020B0503020204020204" pitchFamily="34" charset="0"/>
              </a:rPr>
              <a:t>/</a:t>
            </a:r>
            <a:r>
              <a:rPr lang="en-CA" sz="1000" dirty="0" err="1">
                <a:latin typeface="Corbel" panose="020B0503020204020204" pitchFamily="34" charset="0"/>
              </a:rPr>
              <a:t>en</a:t>
            </a:r>
            <a:r>
              <a:rPr lang="en-CA" sz="1000" dirty="0">
                <a:latin typeface="Corbel" panose="020B0503020204020204" pitchFamily="34" charset="0"/>
              </a:rPr>
              <a:t>/</a:t>
            </a:r>
            <a:r>
              <a:rPr lang="en-CA" sz="1000" dirty="0" err="1">
                <a:latin typeface="Corbel" panose="020B0503020204020204" pitchFamily="34" charset="0"/>
              </a:rPr>
              <a:t>showdoc</a:t>
            </a:r>
            <a:r>
              <a:rPr lang="en-CA" sz="1000" dirty="0">
                <a:latin typeface="Corbel" panose="020B0503020204020204" pitchFamily="34" charset="0"/>
              </a:rPr>
              <a:t>/</a:t>
            </a:r>
            <a:r>
              <a:rPr lang="en-CA" sz="1000" dirty="0" err="1">
                <a:latin typeface="Corbel" panose="020B0503020204020204" pitchFamily="34" charset="0"/>
              </a:rPr>
              <a:t>cs</a:t>
            </a:r>
            <a:r>
              <a:rPr lang="en-CA" sz="1000" dirty="0">
                <a:latin typeface="Corbel" panose="020B0503020204020204" pitchFamily="34" charset="0"/>
              </a:rPr>
              <a:t>/i-13.3</a:t>
            </a: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a:latin typeface="Corbel" panose="020B0503020204020204" pitchFamily="34" charset="0"/>
              </a:rPr>
              <a:t>Quebec Government. Homeschooling information and </a:t>
            </a:r>
            <a:r>
              <a:rPr lang="en-CA" sz="1000" dirty="0" err="1">
                <a:latin typeface="Corbel" panose="020B0503020204020204" pitchFamily="34" charset="0"/>
              </a:rPr>
              <a:t>support:</a:t>
            </a:r>
            <a:r>
              <a:rPr lang="en-CA" sz="1000" u="sng" dirty="0" err="1">
                <a:latin typeface="Corbel" panose="020B0503020204020204" pitchFamily="34" charset="0"/>
                <a:hlinkClick r:id="rId4"/>
              </a:rPr>
              <a:t>http</a:t>
            </a:r>
            <a:r>
              <a:rPr lang="en-CA" sz="1000" u="sng" dirty="0">
                <a:latin typeface="Corbel" panose="020B0503020204020204" pitchFamily="34" charset="0"/>
                <a:hlinkClick r:id="rId4"/>
              </a:rPr>
              <a:t>://www.education.gouv.qc.ca/en/school-boards/support-and-assistance/homeschooling/</a:t>
            </a:r>
            <a:endParaRPr lang="en-CA" sz="1000" dirty="0">
              <a:latin typeface="Corbel" panose="020B0503020204020204" pitchFamily="34" charset="0"/>
            </a:endParaRP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r>
              <a:rPr lang="en-CA" sz="1000" dirty="0" err="1">
                <a:latin typeface="Corbel" panose="020B0503020204020204" pitchFamily="34" charset="0"/>
              </a:rPr>
              <a:t>Stolovitch</a:t>
            </a:r>
            <a:r>
              <a:rPr lang="en-CA" sz="1000" dirty="0">
                <a:latin typeface="Corbel" panose="020B0503020204020204" pitchFamily="34" charset="0"/>
              </a:rPr>
              <a:t>, </a:t>
            </a:r>
            <a:r>
              <a:rPr lang="en-CA" sz="1000" dirty="0" err="1">
                <a:latin typeface="Corbel" panose="020B0503020204020204" pitchFamily="34" charset="0"/>
              </a:rPr>
              <a:t>H.&amp;Keeps</a:t>
            </a:r>
            <a:r>
              <a:rPr lang="en-CA" sz="1000" dirty="0">
                <a:latin typeface="Corbel" panose="020B0503020204020204" pitchFamily="34" charset="0"/>
              </a:rPr>
              <a:t>, E. (2004). Training </a:t>
            </a:r>
            <a:r>
              <a:rPr lang="en-CA" sz="1000" dirty="0" err="1">
                <a:latin typeface="Corbel" panose="020B0503020204020204" pitchFamily="34" charset="0"/>
              </a:rPr>
              <a:t>ain't</a:t>
            </a:r>
            <a:r>
              <a:rPr lang="en-CA" sz="1000" dirty="0">
                <a:latin typeface="Corbel" panose="020B0503020204020204" pitchFamily="34" charset="0"/>
              </a:rPr>
              <a:t> performance. Danvers, MA: ASTD Press</a:t>
            </a:r>
          </a:p>
          <a:p>
            <a:pPr marL="457200" lvl="1" indent="0">
              <a:lnSpc>
                <a:spcPct val="150000"/>
              </a:lnSpc>
              <a:spcBef>
                <a:spcPts val="0"/>
              </a:spcBef>
              <a:buNone/>
            </a:pPr>
            <a:r>
              <a:rPr lang="en-CA" sz="1000" dirty="0">
                <a:latin typeface="Corbel" panose="020B0503020204020204" pitchFamily="34" charset="0"/>
              </a:rPr>
              <a:t>Ville de Montréal. (2021) </a:t>
            </a:r>
            <a:r>
              <a:rPr lang="en-CA" sz="1000" i="1" dirty="0">
                <a:latin typeface="Corbel" panose="020B0503020204020204" pitchFamily="34" charset="0"/>
              </a:rPr>
              <a:t>Service de la </a:t>
            </a:r>
            <a:r>
              <a:rPr lang="en-CA" sz="1000" i="1" dirty="0" err="1">
                <a:latin typeface="Corbel" panose="020B0503020204020204" pitchFamily="34" charset="0"/>
              </a:rPr>
              <a:t>diversité</a:t>
            </a:r>
            <a:r>
              <a:rPr lang="en-CA" sz="1000" i="1" dirty="0">
                <a:latin typeface="Corbel" panose="020B0503020204020204" pitchFamily="34" charset="0"/>
              </a:rPr>
              <a:t> et </a:t>
            </a:r>
            <a:r>
              <a:rPr lang="en-CA" sz="1000" i="1" dirty="0" err="1">
                <a:latin typeface="Corbel" panose="020B0503020204020204" pitchFamily="34" charset="0"/>
              </a:rPr>
              <a:t>l’inclusion</a:t>
            </a:r>
            <a:r>
              <a:rPr lang="en-CA" sz="1000" i="1" dirty="0">
                <a:latin typeface="Corbel" panose="020B0503020204020204" pitchFamily="34" charset="0"/>
              </a:rPr>
              <a:t> </a:t>
            </a:r>
            <a:r>
              <a:rPr lang="en-CA" sz="1000" i="1" dirty="0" err="1">
                <a:latin typeface="Corbel" panose="020B0503020204020204" pitchFamily="34" charset="0"/>
              </a:rPr>
              <a:t>sociale</a:t>
            </a:r>
            <a:endParaRPr lang="en-CA" sz="1000" i="1" dirty="0">
              <a:latin typeface="Corbel" panose="020B0503020204020204" pitchFamily="34" charset="0"/>
            </a:endParaRPr>
          </a:p>
          <a:p>
            <a:pPr marL="457200" lvl="1" indent="0">
              <a:lnSpc>
                <a:spcPct val="150000"/>
              </a:lnSpc>
              <a:spcBef>
                <a:spcPts val="0"/>
              </a:spcBef>
              <a:buNone/>
            </a:pPr>
            <a:r>
              <a:rPr lang="en-CA" sz="1000" dirty="0">
                <a:latin typeface="Corbel" panose="020B0503020204020204" pitchFamily="34" charset="0"/>
                <a:hlinkClick r:id="rId5"/>
              </a:rPr>
              <a:t>https://montreal.ca/unites/service-de-la-diversite-et-inclusion-sociale</a:t>
            </a:r>
            <a:endParaRPr lang="en-CA" sz="1000" dirty="0">
              <a:latin typeface="Corbel" panose="020B0503020204020204" pitchFamily="34" charset="0"/>
            </a:endParaRPr>
          </a:p>
          <a:p>
            <a:pPr marL="457200" lvl="1" indent="0">
              <a:lnSpc>
                <a:spcPct val="150000"/>
              </a:lnSpc>
              <a:spcBef>
                <a:spcPts val="0"/>
              </a:spcBef>
              <a:buNone/>
            </a:pPr>
            <a:endParaRPr lang="en-CA" sz="1000" dirty="0">
              <a:latin typeface="Corbel" panose="020B0503020204020204" pitchFamily="34" charset="0"/>
            </a:endParaRPr>
          </a:p>
          <a:p>
            <a:pPr marL="457200" lvl="1" indent="0">
              <a:lnSpc>
                <a:spcPct val="150000"/>
              </a:lnSpc>
              <a:spcBef>
                <a:spcPts val="0"/>
              </a:spcBef>
              <a:buNone/>
            </a:pPr>
            <a:r>
              <a:rPr lang="en-CA" sz="1000" dirty="0">
                <a:latin typeface="Corbel" panose="020B0503020204020204" pitchFamily="34" charset="0"/>
              </a:rPr>
              <a:t>Western Quebec. (2020).</a:t>
            </a:r>
            <a:r>
              <a:rPr lang="en-CA" sz="1000" i="1" dirty="0">
                <a:latin typeface="Corbel" panose="020B0503020204020204" pitchFamily="34" charset="0"/>
              </a:rPr>
              <a:t>Instructional guide to re-register student in </a:t>
            </a:r>
            <a:r>
              <a:rPr lang="en-CA" sz="1000" i="1" dirty="0" err="1">
                <a:latin typeface="Corbel" panose="020B0503020204020204" pitchFamily="34" charset="0"/>
              </a:rPr>
              <a:t>Mozaik</a:t>
            </a:r>
            <a:r>
              <a:rPr lang="en-CA" sz="1000" i="1" dirty="0">
                <a:latin typeface="Corbel" panose="020B0503020204020204" pitchFamily="34" charset="0"/>
              </a:rPr>
              <a:t> Parent Account. </a:t>
            </a:r>
            <a:r>
              <a:rPr lang="en-CA" sz="1000" dirty="0">
                <a:latin typeface="Corbel" panose="020B0503020204020204" pitchFamily="34" charset="0"/>
              </a:rPr>
              <a:t>https://</a:t>
            </a:r>
            <a:r>
              <a:rPr lang="en-CA" sz="1000" dirty="0" err="1">
                <a:latin typeface="Corbel" panose="020B0503020204020204" pitchFamily="34" charset="0"/>
              </a:rPr>
              <a:t>westernquebec.ca</a:t>
            </a:r>
            <a:r>
              <a:rPr lang="en-CA" sz="1000" dirty="0">
                <a:latin typeface="Corbel" panose="020B0503020204020204" pitchFamily="34" charset="0"/>
              </a:rPr>
              <a:t>/</a:t>
            </a:r>
            <a:r>
              <a:rPr lang="en-CA" sz="1000" dirty="0" err="1">
                <a:latin typeface="Corbel" panose="020B0503020204020204" pitchFamily="34" charset="0"/>
              </a:rPr>
              <a:t>wp</a:t>
            </a:r>
            <a:r>
              <a:rPr lang="en-CA" sz="1000" dirty="0">
                <a:latin typeface="Corbel" panose="020B0503020204020204" pitchFamily="34" charset="0"/>
              </a:rPr>
              <a:t>-content/uploads/2020/04/Re-Registration-via-Parent-</a:t>
            </a:r>
            <a:r>
              <a:rPr lang="en-CA" sz="1000" dirty="0" err="1">
                <a:latin typeface="Corbel" panose="020B0503020204020204" pitchFamily="34" charset="0"/>
              </a:rPr>
              <a:t>Portal.pdf</a:t>
            </a:r>
            <a:endParaRPr lang="en-CA" sz="1000" dirty="0">
              <a:latin typeface="Corbel" panose="020B0503020204020204" pitchFamily="34" charset="0"/>
            </a:endParaRPr>
          </a:p>
          <a:p>
            <a:pPr marL="0" indent="0">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endParaRPr lang="en-CA" sz="1000" dirty="0">
              <a:latin typeface="Corbel" panose="020B0503020204020204" pitchFamily="34" charset="0"/>
            </a:endParaRPr>
          </a:p>
          <a:p>
            <a:pPr marL="457200" lvl="1" indent="0" algn="thaiDist">
              <a:lnSpc>
                <a:spcPct val="150000"/>
              </a:lnSpc>
              <a:spcBef>
                <a:spcPts val="0"/>
              </a:spcBef>
              <a:buNone/>
            </a:pPr>
            <a:br>
              <a:rPr lang="en-CA" sz="1000" dirty="0">
                <a:latin typeface="Corbel" panose="020B0503020204020204" pitchFamily="34" charset="0"/>
              </a:rPr>
            </a:br>
            <a:endParaRPr lang="en-CA" sz="1000" dirty="0">
              <a:latin typeface="Corbel" panose="020B0503020204020204" pitchFamily="34" charset="0"/>
            </a:endParaRPr>
          </a:p>
        </p:txBody>
      </p:sp>
    </p:spTree>
    <p:extLst>
      <p:ext uri="{BB962C8B-B14F-4D97-AF65-F5344CB8AC3E}">
        <p14:creationId xmlns:p14="http://schemas.microsoft.com/office/powerpoint/2010/main" val="136967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4E972-6F28-3343-8781-AFA4941EE1A9}"/>
              </a:ext>
            </a:extLst>
          </p:cNvPr>
          <p:cNvSpPr>
            <a:spLocks noGrp="1"/>
          </p:cNvSpPr>
          <p:nvPr>
            <p:ph type="ctrTitle"/>
          </p:nvPr>
        </p:nvSpPr>
        <p:spPr>
          <a:xfrm>
            <a:off x="1524000" y="363072"/>
            <a:ext cx="9144000" cy="921122"/>
          </a:xfrm>
        </p:spPr>
        <p:txBody>
          <a:bodyPr>
            <a:noAutofit/>
          </a:bodyPr>
          <a:lstStyle/>
          <a:p>
            <a:r>
              <a:rPr lang="en-CA" sz="3600" dirty="0">
                <a:latin typeface="Corbel" panose="020B0503020204020204" pitchFamily="34" charset="0"/>
              </a:rPr>
              <a:t>Roadmap to reducing parent </a:t>
            </a:r>
            <a:r>
              <a:rPr lang="en-CA" sz="3600" dirty="0" err="1">
                <a:latin typeface="Corbel" panose="020B0503020204020204" pitchFamily="34" charset="0"/>
              </a:rPr>
              <a:t>insatisfaction</a:t>
            </a:r>
            <a:r>
              <a:rPr lang="en-CA" sz="3600" dirty="0">
                <a:latin typeface="Corbel" panose="020B0503020204020204" pitchFamily="34" charset="0"/>
              </a:rPr>
              <a:t> with educational options by 50% over 3 years</a:t>
            </a:r>
          </a:p>
        </p:txBody>
      </p:sp>
      <p:sp>
        <p:nvSpPr>
          <p:cNvPr id="4" name="Rectangle 3">
            <a:extLst>
              <a:ext uri="{FF2B5EF4-FFF2-40B4-BE49-F238E27FC236}">
                <a16:creationId xmlns:a16="http://schemas.microsoft.com/office/drawing/2014/main" id="{85331570-EC1E-C34A-A4FB-ED724744EC7F}"/>
              </a:ext>
            </a:extLst>
          </p:cNvPr>
          <p:cNvSpPr/>
          <p:nvPr/>
        </p:nvSpPr>
        <p:spPr>
          <a:xfrm>
            <a:off x="672353" y="3012141"/>
            <a:ext cx="2541494" cy="1586752"/>
          </a:xfrm>
          <a:prstGeom prst="rect">
            <a:avLst/>
          </a:prstGeom>
          <a:solidFill>
            <a:schemeClr val="accent2">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342900" indent="-342900" algn="ctr">
              <a:buAutoNum type="alphaUcPeriod"/>
            </a:pPr>
            <a:r>
              <a:rPr lang="en-CA" b="1" dirty="0">
                <a:latin typeface="Corbel" panose="020B0503020204020204" pitchFamily="34" charset="0"/>
              </a:rPr>
              <a:t>Guide to Montreal’s:</a:t>
            </a:r>
            <a:r>
              <a:rPr lang="en-CA" dirty="0">
                <a:latin typeface="Corbel" panose="020B0503020204020204" pitchFamily="34" charset="0"/>
              </a:rPr>
              <a:t> -school system</a:t>
            </a:r>
          </a:p>
          <a:p>
            <a:pPr algn="ctr"/>
            <a:r>
              <a:rPr lang="en-CA" dirty="0">
                <a:latin typeface="Corbel" panose="020B0503020204020204" pitchFamily="34" charset="0"/>
              </a:rPr>
              <a:t>-educational options </a:t>
            </a:r>
          </a:p>
          <a:p>
            <a:pPr algn="ctr"/>
            <a:r>
              <a:rPr lang="en-CA" dirty="0">
                <a:latin typeface="Corbel" panose="020B0503020204020204" pitchFamily="34" charset="0"/>
              </a:rPr>
              <a:t>-levels of schooling</a:t>
            </a:r>
          </a:p>
          <a:p>
            <a:pPr algn="ctr"/>
            <a:r>
              <a:rPr lang="en-CA" dirty="0">
                <a:latin typeface="Corbel" panose="020B0503020204020204" pitchFamily="34" charset="0"/>
              </a:rPr>
              <a:t>-historical and legal underpinnings</a:t>
            </a:r>
          </a:p>
        </p:txBody>
      </p:sp>
      <p:sp>
        <p:nvSpPr>
          <p:cNvPr id="6" name="Rectangle 5">
            <a:extLst>
              <a:ext uri="{FF2B5EF4-FFF2-40B4-BE49-F238E27FC236}">
                <a16:creationId xmlns:a16="http://schemas.microsoft.com/office/drawing/2014/main" id="{56329AE9-31C4-594E-8D4A-2FEDC72FA04D}"/>
              </a:ext>
            </a:extLst>
          </p:cNvPr>
          <p:cNvSpPr/>
          <p:nvPr/>
        </p:nvSpPr>
        <p:spPr>
          <a:xfrm>
            <a:off x="3398744" y="3012141"/>
            <a:ext cx="2541494" cy="1586752"/>
          </a:xfrm>
          <a:prstGeom prst="rect">
            <a:avLst/>
          </a:prstGeom>
          <a:solidFill>
            <a:schemeClr val="accent3">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latin typeface="Corbel" panose="020B0503020204020204" pitchFamily="34" charset="0"/>
              </a:rPr>
              <a:t>B. </a:t>
            </a:r>
            <a:r>
              <a:rPr lang="en-US" sz="1400" b="1" dirty="0">
                <a:latin typeface="Corbel" panose="020B0503020204020204" pitchFamily="34" charset="0"/>
              </a:rPr>
              <a:t>Worksheet or quiz (On central Portal </a:t>
            </a:r>
            <a:r>
              <a:rPr lang="en-US" sz="1400" dirty="0">
                <a:latin typeface="Corbel" panose="020B0503020204020204" pitchFamily="34" charset="0"/>
              </a:rPr>
              <a:t>to identify needs, priorities and values and</a:t>
            </a:r>
            <a:r>
              <a:rPr lang="en-US" sz="1400" b="1" dirty="0">
                <a:latin typeface="Corbel" panose="020B0503020204020204" pitchFamily="34" charset="0"/>
              </a:rPr>
              <a:t> </a:t>
            </a:r>
            <a:r>
              <a:rPr lang="en-US" sz="1400" dirty="0">
                <a:latin typeface="Corbel" panose="020B0503020204020204" pitchFamily="34" charset="0"/>
              </a:rPr>
              <a:t>that proposes options in the online version based on geography and distance they are willing to travel</a:t>
            </a:r>
          </a:p>
        </p:txBody>
      </p:sp>
      <p:sp>
        <p:nvSpPr>
          <p:cNvPr id="7" name="Rectangle 6">
            <a:extLst>
              <a:ext uri="{FF2B5EF4-FFF2-40B4-BE49-F238E27FC236}">
                <a16:creationId xmlns:a16="http://schemas.microsoft.com/office/drawing/2014/main" id="{04070234-E7AA-914B-8304-909A1A0EC9C7}"/>
              </a:ext>
            </a:extLst>
          </p:cNvPr>
          <p:cNvSpPr/>
          <p:nvPr/>
        </p:nvSpPr>
        <p:spPr>
          <a:xfrm>
            <a:off x="6125135" y="3012141"/>
            <a:ext cx="2541494" cy="1586752"/>
          </a:xfrm>
          <a:prstGeom prst="rect">
            <a:avLst/>
          </a:prstGeom>
          <a:solidFill>
            <a:schemeClr val="accent3">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b="1" dirty="0">
                <a:latin typeface="Corbel" panose="020B0503020204020204" pitchFamily="34" charset="0"/>
              </a:rPr>
              <a:t>C. Creation of a central portal and an Office with “Educational Support “ people</a:t>
            </a:r>
            <a:r>
              <a:rPr lang="en-US" sz="1600" dirty="0">
                <a:latin typeface="Corbel" panose="020B0503020204020204" pitchFamily="34" charset="0"/>
              </a:rPr>
              <a:t> to index schools, put them in hierarchal order of preference, register for information sessions</a:t>
            </a:r>
          </a:p>
        </p:txBody>
      </p:sp>
      <p:sp>
        <p:nvSpPr>
          <p:cNvPr id="8" name="Rectangle 7">
            <a:extLst>
              <a:ext uri="{FF2B5EF4-FFF2-40B4-BE49-F238E27FC236}">
                <a16:creationId xmlns:a16="http://schemas.microsoft.com/office/drawing/2014/main" id="{30DC0086-DCAD-9C40-BFB2-E6DB355DF975}"/>
              </a:ext>
            </a:extLst>
          </p:cNvPr>
          <p:cNvSpPr/>
          <p:nvPr/>
        </p:nvSpPr>
        <p:spPr>
          <a:xfrm>
            <a:off x="8853767" y="3012141"/>
            <a:ext cx="2541494" cy="1586752"/>
          </a:xfrm>
          <a:prstGeom prst="rect">
            <a:avLst/>
          </a:prstGeom>
          <a:solidFill>
            <a:schemeClr val="accent3">
              <a:lumMod val="75000"/>
            </a:schemeClr>
          </a:solidFill>
          <a:ln>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latin typeface="Corbel" panose="020B0503020204020204" pitchFamily="34" charset="0"/>
              </a:rPr>
              <a:t>D. </a:t>
            </a:r>
            <a:r>
              <a:rPr lang="en-US" sz="1400" b="1" dirty="0">
                <a:latin typeface="Corbel" panose="020B0503020204020204" pitchFamily="34" charset="0"/>
              </a:rPr>
              <a:t>Video to Guide Getting the most out of Open Houses </a:t>
            </a:r>
            <a:r>
              <a:rPr lang="en-US" sz="1400" dirty="0">
                <a:latin typeface="Corbel" panose="020B0503020204020204" pitchFamily="34" charset="0"/>
              </a:rPr>
              <a:t>and Information nights in terms of validating or weeding-out schools that do/do not align with values,  needs/priorities</a:t>
            </a:r>
          </a:p>
        </p:txBody>
      </p:sp>
      <p:sp>
        <p:nvSpPr>
          <p:cNvPr id="9" name="Rectangle 8">
            <a:extLst>
              <a:ext uri="{FF2B5EF4-FFF2-40B4-BE49-F238E27FC236}">
                <a16:creationId xmlns:a16="http://schemas.microsoft.com/office/drawing/2014/main" id="{922E4CBC-048C-0640-98C8-D65AC271C5D3}"/>
              </a:ext>
            </a:extLst>
          </p:cNvPr>
          <p:cNvSpPr/>
          <p:nvPr/>
        </p:nvSpPr>
        <p:spPr>
          <a:xfrm>
            <a:off x="672353" y="4845424"/>
            <a:ext cx="2541494" cy="1586752"/>
          </a:xfrm>
          <a:prstGeom prst="rect">
            <a:avLst/>
          </a:prstGeom>
          <a:solidFill>
            <a:schemeClr val="accent3">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latin typeface="Corbel" panose="020B0503020204020204" pitchFamily="34" charset="0"/>
              </a:rPr>
              <a:t>E. </a:t>
            </a:r>
            <a:r>
              <a:rPr lang="en-US" b="1" dirty="0">
                <a:latin typeface="Corbel" panose="020B0503020204020204" pitchFamily="34" charset="0"/>
              </a:rPr>
              <a:t>One-stop registration </a:t>
            </a:r>
            <a:r>
              <a:rPr lang="en-US" dirty="0">
                <a:latin typeface="Corbel" panose="020B0503020204020204" pitchFamily="34" charset="0"/>
              </a:rPr>
              <a:t>Schools/educational options through the portal</a:t>
            </a:r>
          </a:p>
        </p:txBody>
      </p:sp>
      <p:sp>
        <p:nvSpPr>
          <p:cNvPr id="10" name="Rectangle 9">
            <a:extLst>
              <a:ext uri="{FF2B5EF4-FFF2-40B4-BE49-F238E27FC236}">
                <a16:creationId xmlns:a16="http://schemas.microsoft.com/office/drawing/2014/main" id="{539FA5C2-DA47-E94E-8161-6A088CF799F1}"/>
              </a:ext>
            </a:extLst>
          </p:cNvPr>
          <p:cNvSpPr/>
          <p:nvPr/>
        </p:nvSpPr>
        <p:spPr>
          <a:xfrm>
            <a:off x="3398744" y="4845424"/>
            <a:ext cx="2541494" cy="1586752"/>
          </a:xfrm>
          <a:prstGeom prst="rect">
            <a:avLst/>
          </a:prstGeom>
          <a:solidFill>
            <a:schemeClr val="accent4">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latin typeface="Corbel" panose="020B0503020204020204" pitchFamily="34" charset="0"/>
              </a:rPr>
              <a:t>F. </a:t>
            </a:r>
            <a:r>
              <a:rPr lang="en-US" b="1" dirty="0">
                <a:latin typeface="Corbel" panose="020B0503020204020204" pitchFamily="34" charset="0"/>
              </a:rPr>
              <a:t>Campaign to gather data </a:t>
            </a:r>
            <a:r>
              <a:rPr lang="en-US" dirty="0">
                <a:latin typeface="Corbel" panose="020B0503020204020204" pitchFamily="34" charset="0"/>
              </a:rPr>
              <a:t>about parents, satisfaction and kids moved around and why. This isn’t just part of the summative evaluation</a:t>
            </a:r>
          </a:p>
        </p:txBody>
      </p:sp>
      <p:sp>
        <p:nvSpPr>
          <p:cNvPr id="11" name="Rectangle 10">
            <a:extLst>
              <a:ext uri="{FF2B5EF4-FFF2-40B4-BE49-F238E27FC236}">
                <a16:creationId xmlns:a16="http://schemas.microsoft.com/office/drawing/2014/main" id="{0B3B7D76-55BE-0047-955C-8500D5E70E65}"/>
              </a:ext>
            </a:extLst>
          </p:cNvPr>
          <p:cNvSpPr/>
          <p:nvPr/>
        </p:nvSpPr>
        <p:spPr>
          <a:xfrm>
            <a:off x="6125135" y="4845424"/>
            <a:ext cx="2541494" cy="1586752"/>
          </a:xfrm>
          <a:prstGeom prst="rect">
            <a:avLst/>
          </a:prstGeom>
          <a:solidFill>
            <a:schemeClr val="accent5">
              <a:lumMod val="75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latin typeface="Corbel" panose="020B0503020204020204" pitchFamily="34" charset="0"/>
              </a:rPr>
              <a:t>G. </a:t>
            </a:r>
            <a:r>
              <a:rPr lang="en-US" sz="1600" b="1" dirty="0">
                <a:latin typeface="Corbel" panose="020B0503020204020204" pitchFamily="34" charset="0"/>
              </a:rPr>
              <a:t>Collaboration and Communication </a:t>
            </a:r>
            <a:r>
              <a:rPr lang="en-US" sz="1600" dirty="0">
                <a:latin typeface="Corbel" panose="020B0503020204020204" pitchFamily="34" charset="0"/>
              </a:rPr>
              <a:t>between provincial and municipal government in collaboration with boards and service </a:t>
            </a:r>
            <a:r>
              <a:rPr lang="en-US" sz="1600" dirty="0" err="1">
                <a:latin typeface="Corbel" panose="020B0503020204020204" pitchFamily="34" charset="0"/>
              </a:rPr>
              <a:t>centres</a:t>
            </a:r>
            <a:endParaRPr lang="en-US" sz="1600" dirty="0">
              <a:latin typeface="Corbel" panose="020B0503020204020204" pitchFamily="34" charset="0"/>
            </a:endParaRPr>
          </a:p>
        </p:txBody>
      </p:sp>
      <p:cxnSp>
        <p:nvCxnSpPr>
          <p:cNvPr id="14" name="Straight Connector 13">
            <a:extLst>
              <a:ext uri="{FF2B5EF4-FFF2-40B4-BE49-F238E27FC236}">
                <a16:creationId xmlns:a16="http://schemas.microsoft.com/office/drawing/2014/main" id="{0553722F-33CB-314A-9D53-7C81EDBF518E}"/>
              </a:ext>
            </a:extLst>
          </p:cNvPr>
          <p:cNvCxnSpPr>
            <a:cxnSpLocks/>
          </p:cNvCxnSpPr>
          <p:nvPr/>
        </p:nvCxnSpPr>
        <p:spPr>
          <a:xfrm>
            <a:off x="487456" y="2057400"/>
            <a:ext cx="107811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CD1ADFB-7364-564C-A04D-893F46484041}"/>
              </a:ext>
            </a:extLst>
          </p:cNvPr>
          <p:cNvCxnSpPr/>
          <p:nvPr/>
        </p:nvCxnSpPr>
        <p:spPr>
          <a:xfrm flipH="1">
            <a:off x="925606" y="2702859"/>
            <a:ext cx="1034078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E031FF5-CA23-B84F-B058-821A4F014D9F}"/>
              </a:ext>
            </a:extLst>
          </p:cNvPr>
          <p:cNvSpPr/>
          <p:nvPr/>
        </p:nvSpPr>
        <p:spPr>
          <a:xfrm>
            <a:off x="1169894" y="1351430"/>
            <a:ext cx="253884"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A</a:t>
            </a:r>
            <a:endParaRPr lang="en-US" dirty="0">
              <a:latin typeface="Corbel" panose="020B0503020204020204" pitchFamily="34" charset="0"/>
            </a:endParaRPr>
          </a:p>
        </p:txBody>
      </p:sp>
      <p:sp>
        <p:nvSpPr>
          <p:cNvPr id="23" name="Oval 22">
            <a:extLst>
              <a:ext uri="{FF2B5EF4-FFF2-40B4-BE49-F238E27FC236}">
                <a16:creationId xmlns:a16="http://schemas.microsoft.com/office/drawing/2014/main" id="{89FDB4CA-C40F-464D-AFAC-ABDB2E471CE0}"/>
              </a:ext>
            </a:extLst>
          </p:cNvPr>
          <p:cNvSpPr/>
          <p:nvPr/>
        </p:nvSpPr>
        <p:spPr>
          <a:xfrm>
            <a:off x="3904289" y="1675839"/>
            <a:ext cx="20170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B</a:t>
            </a:r>
            <a:endParaRPr lang="en-US" dirty="0">
              <a:latin typeface="Corbel" panose="020B0503020204020204" pitchFamily="34" charset="0"/>
            </a:endParaRPr>
          </a:p>
        </p:txBody>
      </p:sp>
      <p:sp>
        <p:nvSpPr>
          <p:cNvPr id="24" name="Oval 23">
            <a:extLst>
              <a:ext uri="{FF2B5EF4-FFF2-40B4-BE49-F238E27FC236}">
                <a16:creationId xmlns:a16="http://schemas.microsoft.com/office/drawing/2014/main" id="{AAA65DE0-26B1-B240-81E1-273A2F924437}"/>
              </a:ext>
            </a:extLst>
          </p:cNvPr>
          <p:cNvSpPr/>
          <p:nvPr/>
        </p:nvSpPr>
        <p:spPr>
          <a:xfrm>
            <a:off x="4258517" y="1329578"/>
            <a:ext cx="20170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C</a:t>
            </a:r>
            <a:endParaRPr lang="en-US" dirty="0">
              <a:latin typeface="Corbel" panose="020B0503020204020204" pitchFamily="34" charset="0"/>
            </a:endParaRPr>
          </a:p>
        </p:txBody>
      </p:sp>
      <p:sp>
        <p:nvSpPr>
          <p:cNvPr id="25" name="Oval 24">
            <a:extLst>
              <a:ext uri="{FF2B5EF4-FFF2-40B4-BE49-F238E27FC236}">
                <a16:creationId xmlns:a16="http://schemas.microsoft.com/office/drawing/2014/main" id="{BACD7F07-3354-324A-BAFB-4FAB18C9D60D}"/>
              </a:ext>
            </a:extLst>
          </p:cNvPr>
          <p:cNvSpPr/>
          <p:nvPr/>
        </p:nvSpPr>
        <p:spPr>
          <a:xfrm>
            <a:off x="5788192" y="1818715"/>
            <a:ext cx="20170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c</a:t>
            </a:r>
            <a:endParaRPr lang="en-US" dirty="0">
              <a:latin typeface="Corbel" panose="020B0503020204020204" pitchFamily="34" charset="0"/>
            </a:endParaRPr>
          </a:p>
        </p:txBody>
      </p:sp>
      <p:sp>
        <p:nvSpPr>
          <p:cNvPr id="26" name="Oval 25">
            <a:extLst>
              <a:ext uri="{FF2B5EF4-FFF2-40B4-BE49-F238E27FC236}">
                <a16:creationId xmlns:a16="http://schemas.microsoft.com/office/drawing/2014/main" id="{2700FF11-C37D-3F4C-8300-23A74F209524}"/>
              </a:ext>
            </a:extLst>
          </p:cNvPr>
          <p:cNvSpPr/>
          <p:nvPr/>
        </p:nvSpPr>
        <p:spPr>
          <a:xfrm flipH="1">
            <a:off x="5373079" y="1509434"/>
            <a:ext cx="379231" cy="8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D</a:t>
            </a:r>
            <a:endParaRPr lang="en-US" dirty="0">
              <a:latin typeface="Corbel" panose="020B0503020204020204" pitchFamily="34" charset="0"/>
            </a:endParaRPr>
          </a:p>
        </p:txBody>
      </p:sp>
      <p:sp>
        <p:nvSpPr>
          <p:cNvPr id="27" name="Oval 26">
            <a:extLst>
              <a:ext uri="{FF2B5EF4-FFF2-40B4-BE49-F238E27FC236}">
                <a16:creationId xmlns:a16="http://schemas.microsoft.com/office/drawing/2014/main" id="{439136F2-B7FB-2F44-A970-4ECA61463749}"/>
              </a:ext>
            </a:extLst>
          </p:cNvPr>
          <p:cNvSpPr/>
          <p:nvPr/>
        </p:nvSpPr>
        <p:spPr>
          <a:xfrm>
            <a:off x="6334266" y="1578910"/>
            <a:ext cx="20170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E</a:t>
            </a:r>
            <a:endParaRPr lang="en-US" dirty="0">
              <a:latin typeface="Corbel" panose="020B0503020204020204" pitchFamily="34" charset="0"/>
            </a:endParaRPr>
          </a:p>
        </p:txBody>
      </p:sp>
      <p:sp>
        <p:nvSpPr>
          <p:cNvPr id="28" name="Oval 27">
            <a:extLst>
              <a:ext uri="{FF2B5EF4-FFF2-40B4-BE49-F238E27FC236}">
                <a16:creationId xmlns:a16="http://schemas.microsoft.com/office/drawing/2014/main" id="{9A770056-3D4F-C540-BCF8-55BF31D9773C}"/>
              </a:ext>
            </a:extLst>
          </p:cNvPr>
          <p:cNvSpPr/>
          <p:nvPr/>
        </p:nvSpPr>
        <p:spPr>
          <a:xfrm flipH="1">
            <a:off x="1113234" y="2306170"/>
            <a:ext cx="31502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F</a:t>
            </a:r>
            <a:endParaRPr lang="en-US" dirty="0">
              <a:latin typeface="Corbel" panose="020B0503020204020204" pitchFamily="34" charset="0"/>
            </a:endParaRPr>
          </a:p>
        </p:txBody>
      </p:sp>
      <p:sp>
        <p:nvSpPr>
          <p:cNvPr id="29" name="Oval 28">
            <a:extLst>
              <a:ext uri="{FF2B5EF4-FFF2-40B4-BE49-F238E27FC236}">
                <a16:creationId xmlns:a16="http://schemas.microsoft.com/office/drawing/2014/main" id="{9E53C5A0-707D-184C-9617-78D3D2581B52}"/>
              </a:ext>
            </a:extLst>
          </p:cNvPr>
          <p:cNvSpPr/>
          <p:nvPr/>
        </p:nvSpPr>
        <p:spPr>
          <a:xfrm>
            <a:off x="9180630" y="1593476"/>
            <a:ext cx="20170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G</a:t>
            </a:r>
            <a:endParaRPr lang="en-US" dirty="0">
              <a:latin typeface="Corbel" panose="020B0503020204020204" pitchFamily="34" charset="0"/>
            </a:endParaRPr>
          </a:p>
        </p:txBody>
      </p:sp>
      <p:sp>
        <p:nvSpPr>
          <p:cNvPr id="31" name="Oval 30">
            <a:extLst>
              <a:ext uri="{FF2B5EF4-FFF2-40B4-BE49-F238E27FC236}">
                <a16:creationId xmlns:a16="http://schemas.microsoft.com/office/drawing/2014/main" id="{EDD30E2D-8353-554A-88DD-FEB75931664D}"/>
              </a:ext>
            </a:extLst>
          </p:cNvPr>
          <p:cNvSpPr/>
          <p:nvPr/>
        </p:nvSpPr>
        <p:spPr>
          <a:xfrm>
            <a:off x="567859" y="2275915"/>
            <a:ext cx="20170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G</a:t>
            </a:r>
            <a:endParaRPr lang="en-US" dirty="0">
              <a:latin typeface="Corbel" panose="020B0503020204020204" pitchFamily="34" charset="0"/>
            </a:endParaRPr>
          </a:p>
        </p:txBody>
      </p:sp>
      <p:sp>
        <p:nvSpPr>
          <p:cNvPr id="32" name="Oval 31">
            <a:extLst>
              <a:ext uri="{FF2B5EF4-FFF2-40B4-BE49-F238E27FC236}">
                <a16:creationId xmlns:a16="http://schemas.microsoft.com/office/drawing/2014/main" id="{2CC6A6A2-2BDC-294E-9F28-B7B5779F6486}"/>
              </a:ext>
            </a:extLst>
          </p:cNvPr>
          <p:cNvSpPr/>
          <p:nvPr/>
        </p:nvSpPr>
        <p:spPr>
          <a:xfrm flipH="1">
            <a:off x="8422271" y="1650626"/>
            <a:ext cx="315026" cy="69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latin typeface="Corbel" panose="020B0503020204020204" pitchFamily="34" charset="0"/>
              </a:rPr>
              <a:t>F</a:t>
            </a:r>
            <a:endParaRPr lang="en-US" dirty="0">
              <a:latin typeface="Corbel" panose="020B0503020204020204" pitchFamily="34" charset="0"/>
            </a:endParaRPr>
          </a:p>
        </p:txBody>
      </p:sp>
      <p:cxnSp>
        <p:nvCxnSpPr>
          <p:cNvPr id="34" name="Straight Arrow Connector 33">
            <a:extLst>
              <a:ext uri="{FF2B5EF4-FFF2-40B4-BE49-F238E27FC236}">
                <a16:creationId xmlns:a16="http://schemas.microsoft.com/office/drawing/2014/main" id="{F8D94EDB-2B47-874D-9FB6-F2CD1F7F4273}"/>
              </a:ext>
            </a:extLst>
          </p:cNvPr>
          <p:cNvCxnSpPr>
            <a:cxnSpLocks/>
          </p:cNvCxnSpPr>
          <p:nvPr/>
        </p:nvCxnSpPr>
        <p:spPr>
          <a:xfrm flipH="1">
            <a:off x="10611340" y="1896035"/>
            <a:ext cx="655055" cy="685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2EFD967-8105-4A48-8148-32B6BA81A9C2}"/>
              </a:ext>
            </a:extLst>
          </p:cNvPr>
          <p:cNvCxnSpPr>
            <a:cxnSpLocks/>
          </p:cNvCxnSpPr>
          <p:nvPr/>
        </p:nvCxnSpPr>
        <p:spPr>
          <a:xfrm flipV="1">
            <a:off x="362229" y="1721224"/>
            <a:ext cx="364051" cy="1277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riangle 44">
            <a:extLst>
              <a:ext uri="{FF2B5EF4-FFF2-40B4-BE49-F238E27FC236}">
                <a16:creationId xmlns:a16="http://schemas.microsoft.com/office/drawing/2014/main" id="{9BB9F959-22F1-BE46-9E52-413A204D2A56}"/>
              </a:ext>
            </a:extLst>
          </p:cNvPr>
          <p:cNvSpPr/>
          <p:nvPr/>
        </p:nvSpPr>
        <p:spPr>
          <a:xfrm>
            <a:off x="1328949" y="1294280"/>
            <a:ext cx="1712749" cy="858369"/>
          </a:xfrm>
          <a:prstGeom prst="triangle">
            <a:avLst/>
          </a:prstGeom>
          <a:solidFill>
            <a:schemeClr val="accent2">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a:latin typeface="Corbel" panose="020B0503020204020204" pitchFamily="34" charset="0"/>
              </a:rPr>
              <a:t>Guide</a:t>
            </a:r>
            <a:endParaRPr lang="en-US" dirty="0">
              <a:latin typeface="Corbel" panose="020B0503020204020204" pitchFamily="34" charset="0"/>
            </a:endParaRPr>
          </a:p>
        </p:txBody>
      </p:sp>
      <p:sp>
        <p:nvSpPr>
          <p:cNvPr id="46" name="Triangle 45">
            <a:extLst>
              <a:ext uri="{FF2B5EF4-FFF2-40B4-BE49-F238E27FC236}">
                <a16:creationId xmlns:a16="http://schemas.microsoft.com/office/drawing/2014/main" id="{9CD30912-52CF-3D46-BA37-706D4A477DC1}"/>
              </a:ext>
            </a:extLst>
          </p:cNvPr>
          <p:cNvSpPr/>
          <p:nvPr/>
        </p:nvSpPr>
        <p:spPr>
          <a:xfrm>
            <a:off x="4080273" y="1345824"/>
            <a:ext cx="1519516" cy="953623"/>
          </a:xfrm>
          <a:prstGeom prst="triangle">
            <a:avLst/>
          </a:prstGeom>
          <a:solidFill>
            <a:schemeClr val="accent3">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a:latin typeface="Corbel" panose="020B0503020204020204" pitchFamily="34" charset="0"/>
              </a:rPr>
              <a:t>Portal</a:t>
            </a:r>
            <a:endParaRPr lang="en-US" dirty="0">
              <a:latin typeface="Corbel" panose="020B0503020204020204" pitchFamily="34" charset="0"/>
            </a:endParaRPr>
          </a:p>
        </p:txBody>
      </p:sp>
      <p:sp>
        <p:nvSpPr>
          <p:cNvPr id="47" name="Triangle 46">
            <a:extLst>
              <a:ext uri="{FF2B5EF4-FFF2-40B4-BE49-F238E27FC236}">
                <a16:creationId xmlns:a16="http://schemas.microsoft.com/office/drawing/2014/main" id="{40146DB1-16FE-084F-AD49-074E24752C33}"/>
              </a:ext>
            </a:extLst>
          </p:cNvPr>
          <p:cNvSpPr/>
          <p:nvPr/>
        </p:nvSpPr>
        <p:spPr>
          <a:xfrm>
            <a:off x="6892596" y="1660712"/>
            <a:ext cx="1597877" cy="682438"/>
          </a:xfrm>
          <a:prstGeom prst="triangle">
            <a:avLst/>
          </a:prstGeom>
          <a:solidFill>
            <a:schemeClr val="accent4">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a:latin typeface="Corbel" panose="020B0503020204020204" pitchFamily="34" charset="0"/>
              </a:rPr>
              <a:t>Data</a:t>
            </a:r>
            <a:endParaRPr lang="en-US" dirty="0">
              <a:latin typeface="Corbel" panose="020B0503020204020204" pitchFamily="34" charset="0"/>
            </a:endParaRPr>
          </a:p>
        </p:txBody>
      </p:sp>
      <p:sp>
        <p:nvSpPr>
          <p:cNvPr id="48" name="Triangle 47">
            <a:extLst>
              <a:ext uri="{FF2B5EF4-FFF2-40B4-BE49-F238E27FC236}">
                <a16:creationId xmlns:a16="http://schemas.microsoft.com/office/drawing/2014/main" id="{1C724C1A-7E07-1549-AEC4-502468E48A96}"/>
              </a:ext>
            </a:extLst>
          </p:cNvPr>
          <p:cNvSpPr/>
          <p:nvPr/>
        </p:nvSpPr>
        <p:spPr>
          <a:xfrm>
            <a:off x="9464069" y="1021976"/>
            <a:ext cx="2058449" cy="1035424"/>
          </a:xfrm>
          <a:prstGeom prst="triangle">
            <a:avLst>
              <a:gd name="adj" fmla="val 48993"/>
            </a:avLst>
          </a:prstGeom>
          <a:solidFill>
            <a:schemeClr val="accent5">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err="1">
                <a:latin typeface="Corbel" panose="020B0503020204020204" pitchFamily="34" charset="0"/>
              </a:rPr>
              <a:t>Collabor-ation</a:t>
            </a:r>
            <a:endParaRPr lang="en-US" dirty="0">
              <a:latin typeface="Corbel" panose="020B0503020204020204" pitchFamily="34" charset="0"/>
            </a:endParaRPr>
          </a:p>
        </p:txBody>
      </p:sp>
      <p:cxnSp>
        <p:nvCxnSpPr>
          <p:cNvPr id="50" name="Straight Connector 49">
            <a:extLst>
              <a:ext uri="{FF2B5EF4-FFF2-40B4-BE49-F238E27FC236}">
                <a16:creationId xmlns:a16="http://schemas.microsoft.com/office/drawing/2014/main" id="{B8A40B1C-B184-1E4C-854B-4BB6EFA06BA4}"/>
              </a:ext>
            </a:extLst>
          </p:cNvPr>
          <p:cNvCxnSpPr/>
          <p:nvPr/>
        </p:nvCxnSpPr>
        <p:spPr>
          <a:xfrm>
            <a:off x="6892596" y="1345824"/>
            <a:ext cx="0" cy="1165415"/>
          </a:xfrm>
          <a:prstGeom prst="line">
            <a:avLst/>
          </a:prstGeom>
        </p:spPr>
        <p:style>
          <a:lnRef idx="1">
            <a:schemeClr val="accent2"/>
          </a:lnRef>
          <a:fillRef idx="0">
            <a:schemeClr val="accent2"/>
          </a:fillRef>
          <a:effectRef idx="0">
            <a:schemeClr val="accent2"/>
          </a:effectRef>
          <a:fontRef idx="minor">
            <a:schemeClr val="tx1"/>
          </a:fontRef>
        </p:style>
      </p:cxnSp>
      <p:sp>
        <p:nvSpPr>
          <p:cNvPr id="51" name="TextBox 50">
            <a:extLst>
              <a:ext uri="{FF2B5EF4-FFF2-40B4-BE49-F238E27FC236}">
                <a16:creationId xmlns:a16="http://schemas.microsoft.com/office/drawing/2014/main" id="{3648810F-CB04-6B4B-AE36-067B081A2380}"/>
              </a:ext>
            </a:extLst>
          </p:cNvPr>
          <p:cNvSpPr txBox="1"/>
          <p:nvPr/>
        </p:nvSpPr>
        <p:spPr>
          <a:xfrm>
            <a:off x="6689472" y="2343150"/>
            <a:ext cx="4963875" cy="369332"/>
          </a:xfrm>
          <a:prstGeom prst="rect">
            <a:avLst/>
          </a:prstGeom>
          <a:noFill/>
        </p:spPr>
        <p:txBody>
          <a:bodyPr wrap="square" rtlCol="0">
            <a:spAutoFit/>
          </a:bodyPr>
          <a:lstStyle/>
          <a:p>
            <a:r>
              <a:rPr lang="en-CA" dirty="0">
                <a:solidFill>
                  <a:srgbClr val="FF0000"/>
                </a:solidFill>
              </a:rPr>
              <a:t>Possible Organizational Interventions to go further</a:t>
            </a:r>
          </a:p>
        </p:txBody>
      </p:sp>
    </p:spTree>
    <p:extLst>
      <p:ext uri="{BB962C8B-B14F-4D97-AF65-F5344CB8AC3E}">
        <p14:creationId xmlns:p14="http://schemas.microsoft.com/office/powerpoint/2010/main" val="2955065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A: Guide to Education in Montreal</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3504281628"/>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773238286"/>
              </p:ext>
            </p:extLst>
          </p:nvPr>
        </p:nvGraphicFramePr>
        <p:xfrm>
          <a:off x="0" y="3048001"/>
          <a:ext cx="3386665" cy="4297680"/>
        </p:xfrm>
        <a:graphic>
          <a:graphicData uri="http://schemas.openxmlformats.org/drawingml/2006/table">
            <a:tbl>
              <a:tblPr firstRow="1" bandRow="1">
                <a:tableStyleId>{8A107856-5554-42FB-B03E-39F5DBC370BA}</a:tableStyleId>
              </a:tblPr>
              <a:tblGrid>
                <a:gridCol w="1653953">
                  <a:extLst>
                    <a:ext uri="{9D8B030D-6E8A-4147-A177-3AD203B41FA5}">
                      <a16:colId xmlns:a16="http://schemas.microsoft.com/office/drawing/2014/main" val="3443210514"/>
                    </a:ext>
                  </a:extLst>
                </a:gridCol>
                <a:gridCol w="1732712">
                  <a:extLst>
                    <a:ext uri="{9D8B030D-6E8A-4147-A177-3AD203B41FA5}">
                      <a16:colId xmlns:a16="http://schemas.microsoft.com/office/drawing/2014/main" val="774927845"/>
                    </a:ext>
                  </a:extLst>
                </a:gridCol>
              </a:tblGrid>
              <a:tr h="1374991">
                <a:tc>
                  <a:txBody>
                    <a:bodyPr/>
                    <a:lstStyle/>
                    <a:p>
                      <a:r>
                        <a:rPr lang="en-CA" b="1" dirty="0"/>
                        <a:t>Genre</a:t>
                      </a:r>
                    </a:p>
                  </a:txBody>
                  <a:tcPr/>
                </a:tc>
                <a:tc>
                  <a:txBody>
                    <a:bodyPr/>
                    <a:lstStyle/>
                    <a:p>
                      <a:r>
                        <a:rPr lang="en-CA" b="1" dirty="0"/>
                        <a:t>Writing Style</a:t>
                      </a:r>
                      <a:r>
                        <a:rPr lang="en-CA" dirty="0"/>
                        <a:t>:</a:t>
                      </a:r>
                    </a:p>
                    <a:p>
                      <a:r>
                        <a:rPr lang="en-CA" b="0" dirty="0"/>
                        <a:t>Clear, direct, as neutral as possible</a:t>
                      </a:r>
                    </a:p>
                    <a:p>
                      <a:endParaRPr lang="en-CA" b="0" dirty="0"/>
                    </a:p>
                  </a:txBody>
                  <a:tcPr/>
                </a:tc>
                <a:extLst>
                  <a:ext uri="{0D108BD9-81ED-4DB2-BD59-A6C34878D82A}">
                    <a16:rowId xmlns:a16="http://schemas.microsoft.com/office/drawing/2014/main" val="2972734479"/>
                  </a:ext>
                </a:extLst>
              </a:tr>
              <a:tr h="2689009">
                <a:tc>
                  <a:txBody>
                    <a:bodyPr/>
                    <a:lstStyle/>
                    <a:p>
                      <a:r>
                        <a:rPr lang="en-CA" b="1" dirty="0"/>
                        <a:t>Expectations</a:t>
                      </a:r>
                      <a:r>
                        <a:rPr lang="en-CA" dirty="0"/>
                        <a:t>:</a:t>
                      </a:r>
                    </a:p>
                    <a:p>
                      <a:r>
                        <a:rPr lang="en-CA" b="0" dirty="0"/>
                        <a:t>-Informational</a:t>
                      </a:r>
                    </a:p>
                    <a:p>
                      <a:r>
                        <a:rPr lang="en-CA" b="0" dirty="0"/>
                        <a:t>-No exam </a:t>
                      </a:r>
                    </a:p>
                    <a:p>
                      <a:r>
                        <a:rPr lang="en-CA" b="0" dirty="0"/>
                        <a:t>-Where to start</a:t>
                      </a:r>
                    </a:p>
                    <a:p>
                      <a:endParaRPr lang="en-CA" b="0" dirty="0"/>
                    </a:p>
                    <a:p>
                      <a:r>
                        <a:rPr lang="en-CA" b="1" dirty="0"/>
                        <a:t>Type:</a:t>
                      </a:r>
                    </a:p>
                    <a:p>
                      <a:r>
                        <a:rPr lang="en-CA" b="0" dirty="0"/>
                        <a:t>Instructional</a:t>
                      </a:r>
                    </a:p>
                    <a:p>
                      <a:endParaRPr lang="en-CA" dirty="0"/>
                    </a:p>
                  </a:txBody>
                  <a:tcPr/>
                </a:tc>
                <a:tc>
                  <a:txBody>
                    <a:bodyPr/>
                    <a:lstStyle/>
                    <a:p>
                      <a:r>
                        <a:rPr lang="en-CA" dirty="0"/>
                        <a:t>Structure:</a:t>
                      </a:r>
                    </a:p>
                    <a:p>
                      <a:r>
                        <a:rPr lang="en-CA" b="0" dirty="0"/>
                        <a:t>-Boards</a:t>
                      </a:r>
                    </a:p>
                    <a:p>
                      <a:r>
                        <a:rPr lang="en-CA" b="0" dirty="0"/>
                        <a:t>-History</a:t>
                      </a:r>
                    </a:p>
                    <a:p>
                      <a:r>
                        <a:rPr lang="en-CA" b="0" dirty="0"/>
                        <a:t>-Types of Schools</a:t>
                      </a:r>
                    </a:p>
                    <a:p>
                      <a:r>
                        <a:rPr lang="en-CA" b="0" dirty="0"/>
                        <a:t>-Homeschooling</a:t>
                      </a:r>
                    </a:p>
                    <a:p>
                      <a:r>
                        <a:rPr lang="en-CA" b="0" dirty="0"/>
                        <a:t>-Language and eligibility</a:t>
                      </a:r>
                    </a:p>
                    <a:p>
                      <a:r>
                        <a:rPr lang="en-CA" b="0" dirty="0"/>
                        <a:t>History</a:t>
                      </a:r>
                    </a:p>
                    <a:p>
                      <a:endParaRPr lang="en-CA" b="0" dirty="0"/>
                    </a:p>
                  </a:txBody>
                  <a:tcPr/>
                </a:tc>
                <a:extLst>
                  <a:ext uri="{0D108BD9-81ED-4DB2-BD59-A6C34878D82A}">
                    <a16:rowId xmlns:a16="http://schemas.microsoft.com/office/drawing/2014/main" val="3685036298"/>
                  </a:ext>
                </a:extLst>
              </a:tr>
            </a:tbl>
          </a:graphicData>
        </a:graphic>
      </p:graphicFrame>
    </p:spTree>
    <p:extLst>
      <p:ext uri="{BB962C8B-B14F-4D97-AF65-F5344CB8AC3E}">
        <p14:creationId xmlns:p14="http://schemas.microsoft.com/office/powerpoint/2010/main" val="70438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B: Worksheet about family’s values, needs and priorities</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4082918210"/>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3301497187"/>
              </p:ext>
            </p:extLst>
          </p:nvPr>
        </p:nvGraphicFramePr>
        <p:xfrm>
          <a:off x="0" y="3048002"/>
          <a:ext cx="3860800" cy="4754880"/>
        </p:xfrm>
        <a:graphic>
          <a:graphicData uri="http://schemas.openxmlformats.org/drawingml/2006/table">
            <a:tbl>
              <a:tblPr firstRow="1" bandRow="1">
                <a:tableStyleId>{0505E3EF-67EA-436B-97B2-0124C06EBD24}</a:tableStyleId>
              </a:tblPr>
              <a:tblGrid>
                <a:gridCol w="2104137">
                  <a:extLst>
                    <a:ext uri="{9D8B030D-6E8A-4147-A177-3AD203B41FA5}">
                      <a16:colId xmlns:a16="http://schemas.microsoft.com/office/drawing/2014/main" val="3443210514"/>
                    </a:ext>
                  </a:extLst>
                </a:gridCol>
                <a:gridCol w="1756663">
                  <a:extLst>
                    <a:ext uri="{9D8B030D-6E8A-4147-A177-3AD203B41FA5}">
                      <a16:colId xmlns:a16="http://schemas.microsoft.com/office/drawing/2014/main" val="774927845"/>
                    </a:ext>
                  </a:extLst>
                </a:gridCol>
              </a:tblGrid>
              <a:tr h="4351865">
                <a:tc>
                  <a:txBody>
                    <a:bodyPr/>
                    <a:lstStyle/>
                    <a:p>
                      <a:r>
                        <a:rPr lang="en-CA" dirty="0"/>
                        <a:t>Genre</a:t>
                      </a:r>
                    </a:p>
                    <a:p>
                      <a:endParaRPr lang="en-CA" dirty="0"/>
                    </a:p>
                    <a:p>
                      <a:r>
                        <a:rPr lang="en-CA" b="1" dirty="0"/>
                        <a:t>Structure</a:t>
                      </a:r>
                      <a:r>
                        <a:rPr lang="en-CA" dirty="0"/>
                        <a:t>:</a:t>
                      </a:r>
                      <a:endParaRPr lang="en-CA" b="0" dirty="0"/>
                    </a:p>
                    <a:p>
                      <a:r>
                        <a:rPr lang="en-CA" b="0" dirty="0"/>
                        <a:t>-Disclaimer</a:t>
                      </a:r>
                    </a:p>
                    <a:p>
                      <a:r>
                        <a:rPr lang="en-CA" b="0" dirty="0"/>
                        <a:t>-The child’s needs, priorities and values</a:t>
                      </a:r>
                    </a:p>
                    <a:p>
                      <a:r>
                        <a:rPr lang="en-CA" b="0" dirty="0"/>
                        <a:t>-Parents’ needs, priorities  and values</a:t>
                      </a:r>
                    </a:p>
                    <a:p>
                      <a:r>
                        <a:rPr lang="en-CA" b="0" dirty="0"/>
                        <a:t>-Practical, Philosophical, autonomy, belonging and self-esteem</a:t>
                      </a:r>
                      <a:endParaRPr lang="en-CA" dirty="0"/>
                    </a:p>
                  </a:txBody>
                  <a:tcPr/>
                </a:tc>
                <a:tc>
                  <a:txBody>
                    <a:bodyPr/>
                    <a:lstStyle/>
                    <a:p>
                      <a:r>
                        <a:rPr lang="en-CA" dirty="0"/>
                        <a:t>Writing Style:</a:t>
                      </a:r>
                    </a:p>
                    <a:p>
                      <a:r>
                        <a:rPr lang="en-CA" b="0" dirty="0"/>
                        <a:t>Questions that spark reflection, discussion and help to identify priorities </a:t>
                      </a:r>
                    </a:p>
                    <a:p>
                      <a:endParaRPr lang="en-CA" b="0" dirty="0"/>
                    </a:p>
                    <a:p>
                      <a:r>
                        <a:rPr lang="en-CA" b="1" dirty="0"/>
                        <a:t>Expectation:</a:t>
                      </a:r>
                    </a:p>
                    <a:p>
                      <a:r>
                        <a:rPr lang="en-CA" b="1" dirty="0"/>
                        <a:t>Guidance</a:t>
                      </a:r>
                    </a:p>
                    <a:p>
                      <a:r>
                        <a:rPr lang="en-CA" b="0" dirty="0"/>
                        <a:t>Taking time to reflect individually or as a family</a:t>
                      </a:r>
                    </a:p>
                    <a:p>
                      <a:endParaRPr lang="en-CA" b="0" dirty="0"/>
                    </a:p>
                    <a:p>
                      <a:r>
                        <a:rPr lang="en-CA" b="1" dirty="0"/>
                        <a:t>Type</a:t>
                      </a:r>
                      <a:r>
                        <a:rPr lang="en-CA" dirty="0"/>
                        <a:t>:</a:t>
                      </a:r>
                    </a:p>
                    <a:p>
                      <a:r>
                        <a:rPr lang="en-CA" dirty="0"/>
                        <a:t>Non-Instructional</a:t>
                      </a:r>
                    </a:p>
                  </a:txBody>
                  <a:tcPr/>
                </a:tc>
                <a:extLst>
                  <a:ext uri="{0D108BD9-81ED-4DB2-BD59-A6C34878D82A}">
                    <a16:rowId xmlns:a16="http://schemas.microsoft.com/office/drawing/2014/main" val="2972734479"/>
                  </a:ext>
                </a:extLst>
              </a:tr>
            </a:tbl>
          </a:graphicData>
        </a:graphic>
      </p:graphicFrame>
    </p:spTree>
    <p:extLst>
      <p:ext uri="{BB962C8B-B14F-4D97-AF65-F5344CB8AC3E}">
        <p14:creationId xmlns:p14="http://schemas.microsoft.com/office/powerpoint/2010/main" val="299325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C: Central Portal and creation of an Educational Support Office </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504643969"/>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4258062023"/>
              </p:ext>
            </p:extLst>
          </p:nvPr>
        </p:nvGraphicFramePr>
        <p:xfrm>
          <a:off x="0" y="3048002"/>
          <a:ext cx="3860800" cy="5669280"/>
        </p:xfrm>
        <a:graphic>
          <a:graphicData uri="http://schemas.openxmlformats.org/drawingml/2006/table">
            <a:tbl>
              <a:tblPr firstRow="1" bandRow="1">
                <a:tableStyleId>{0505E3EF-67EA-436B-97B2-0124C06EBD24}</a:tableStyleId>
              </a:tblPr>
              <a:tblGrid>
                <a:gridCol w="1896533">
                  <a:extLst>
                    <a:ext uri="{9D8B030D-6E8A-4147-A177-3AD203B41FA5}">
                      <a16:colId xmlns:a16="http://schemas.microsoft.com/office/drawing/2014/main" val="3443210514"/>
                    </a:ext>
                  </a:extLst>
                </a:gridCol>
                <a:gridCol w="1964267">
                  <a:extLst>
                    <a:ext uri="{9D8B030D-6E8A-4147-A177-3AD203B41FA5}">
                      <a16:colId xmlns:a16="http://schemas.microsoft.com/office/drawing/2014/main" val="774927845"/>
                    </a:ext>
                  </a:extLst>
                </a:gridCol>
              </a:tblGrid>
              <a:tr h="1557865">
                <a:tc>
                  <a:txBody>
                    <a:bodyPr/>
                    <a:lstStyle/>
                    <a:p>
                      <a:r>
                        <a:rPr lang="en-CA" dirty="0"/>
                        <a:t>Genre:</a:t>
                      </a:r>
                    </a:p>
                    <a:p>
                      <a:endParaRPr lang="en-CA" dirty="0"/>
                    </a:p>
                    <a:p>
                      <a:r>
                        <a:rPr lang="en-CA" dirty="0"/>
                        <a:t>Writing Style:</a:t>
                      </a:r>
                    </a:p>
                    <a:p>
                      <a:r>
                        <a:rPr lang="en-CA" b="0" dirty="0"/>
                        <a:t>Practical, functional, clear</a:t>
                      </a:r>
                    </a:p>
                  </a:txBody>
                  <a:tcPr/>
                </a:tc>
                <a:tc>
                  <a:txBody>
                    <a:bodyPr/>
                    <a:lstStyle/>
                    <a:p>
                      <a:r>
                        <a:rPr lang="en-CA" b="1" dirty="0"/>
                        <a:t>Type</a:t>
                      </a:r>
                      <a:r>
                        <a:rPr lang="en-CA" dirty="0"/>
                        <a:t>:</a:t>
                      </a:r>
                    </a:p>
                    <a:p>
                      <a:r>
                        <a:rPr lang="en-CA" b="0" dirty="0"/>
                        <a:t>Non-instructional</a:t>
                      </a:r>
                    </a:p>
                    <a:p>
                      <a:r>
                        <a:rPr lang="en-CA" dirty="0"/>
                        <a:t>Expectations: </a:t>
                      </a:r>
                    </a:p>
                    <a:p>
                      <a:r>
                        <a:rPr lang="en-CA" b="0" dirty="0"/>
                        <a:t>Input information and get full available results</a:t>
                      </a:r>
                    </a:p>
                  </a:txBody>
                  <a:tcPr/>
                </a:tc>
                <a:extLst>
                  <a:ext uri="{0D108BD9-81ED-4DB2-BD59-A6C34878D82A}">
                    <a16:rowId xmlns:a16="http://schemas.microsoft.com/office/drawing/2014/main" val="2972734479"/>
                  </a:ext>
                </a:extLst>
              </a:tr>
              <a:tr h="362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Structure</a:t>
                      </a:r>
                      <a:r>
                        <a:rPr lang="en-CA" dirty="0"/>
                        <a:t>:</a:t>
                      </a:r>
                      <a:endParaRPr lang="en-CA" b="1" dirty="0"/>
                    </a:p>
                    <a:p>
                      <a:r>
                        <a:rPr lang="en-CA" b="1" dirty="0"/>
                        <a:t>Portal: </a:t>
                      </a:r>
                    </a:p>
                    <a:p>
                      <a:pPr marL="0" indent="0">
                        <a:buFontTx/>
                        <a:buNone/>
                      </a:pPr>
                      <a:r>
                        <a:rPr lang="en-CA" b="0" dirty="0"/>
                        <a:t>- Login</a:t>
                      </a:r>
                    </a:p>
                    <a:p>
                      <a:pPr marL="0" indent="0">
                        <a:buFontTx/>
                        <a:buNone/>
                      </a:pPr>
                      <a:r>
                        <a:rPr lang="en-CA" b="0" dirty="0"/>
                        <a:t>- Search criteria</a:t>
                      </a:r>
                    </a:p>
                    <a:p>
                      <a:pPr marL="0" indent="0">
                        <a:buFontTx/>
                        <a:buNone/>
                      </a:pPr>
                      <a:r>
                        <a:rPr lang="en-CA" b="0" dirty="0"/>
                        <a:t>- Results in a table of characteristics</a:t>
                      </a:r>
                    </a:p>
                    <a:p>
                      <a:pPr marL="0" indent="0">
                        <a:buFontTx/>
                        <a:buNone/>
                      </a:pPr>
                      <a:r>
                        <a:rPr lang="en-CA" b="0" dirty="0"/>
                        <a:t>- Possible to rank and order the results</a:t>
                      </a:r>
                    </a:p>
                    <a:p>
                      <a:pPr marL="0" indent="0">
                        <a:buFontTx/>
                        <a:buNone/>
                      </a:pPr>
                      <a:r>
                        <a:rPr lang="en-CA" b="0" dirty="0"/>
                        <a:t>- Help chat </a:t>
                      </a:r>
                    </a:p>
                    <a:p>
                      <a:pPr marL="0" indent="0">
                        <a:buFontTx/>
                        <a:buNone/>
                      </a:pPr>
                      <a:r>
                        <a:rPr lang="en-CA" b="0" dirty="0"/>
                        <a:t>- Can make an appointment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Structure</a:t>
                      </a:r>
                      <a:r>
                        <a:rPr lang="en-CA" dirty="0"/>
                        <a:t>:</a:t>
                      </a:r>
                      <a:endParaRPr lang="en-CA" b="1" dirty="0"/>
                    </a:p>
                    <a:p>
                      <a:r>
                        <a:rPr lang="en-CA" b="1" dirty="0"/>
                        <a:t>Office:</a:t>
                      </a:r>
                    </a:p>
                    <a:p>
                      <a:pPr marL="0" indent="0">
                        <a:buFontTx/>
                        <a:buNone/>
                      </a:pPr>
                      <a:r>
                        <a:rPr lang="en-CA" b="0" dirty="0"/>
                        <a:t>Meet with an “Educational Support” person who can:</a:t>
                      </a:r>
                    </a:p>
                    <a:p>
                      <a:pPr marL="0" indent="0">
                        <a:buFontTx/>
                        <a:buNone/>
                      </a:pPr>
                      <a:r>
                        <a:rPr lang="en-CA" b="0" dirty="0"/>
                        <a:t> - inform </a:t>
                      </a:r>
                    </a:p>
                    <a:p>
                      <a:pPr marL="0" indent="0">
                        <a:buFontTx/>
                        <a:buNone/>
                      </a:pPr>
                      <a:r>
                        <a:rPr lang="en-CA" b="0" dirty="0"/>
                        <a:t>- analyze needs and priorities with the family </a:t>
                      </a:r>
                    </a:p>
                    <a:p>
                      <a:pPr marL="0" indent="0">
                        <a:buFontTx/>
                        <a:buNone/>
                      </a:pPr>
                      <a:r>
                        <a:rPr lang="en-CA" b="0" dirty="0"/>
                        <a:t>- make recommendations help with the portal</a:t>
                      </a:r>
                    </a:p>
                  </a:txBody>
                  <a:tcPr/>
                </a:tc>
                <a:extLst>
                  <a:ext uri="{0D108BD9-81ED-4DB2-BD59-A6C34878D82A}">
                    <a16:rowId xmlns:a16="http://schemas.microsoft.com/office/drawing/2014/main" val="362117930"/>
                  </a:ext>
                </a:extLst>
              </a:tr>
            </a:tbl>
          </a:graphicData>
        </a:graphic>
      </p:graphicFrame>
    </p:spTree>
    <p:extLst>
      <p:ext uri="{BB962C8B-B14F-4D97-AF65-F5344CB8AC3E}">
        <p14:creationId xmlns:p14="http://schemas.microsoft.com/office/powerpoint/2010/main" val="1824099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D: Video Giving Guidance for Open Houses and Information Sessions- Virtual and in-person</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718479167"/>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3479213043"/>
              </p:ext>
            </p:extLst>
          </p:nvPr>
        </p:nvGraphicFramePr>
        <p:xfrm>
          <a:off x="0" y="3048002"/>
          <a:ext cx="3860800" cy="3931920"/>
        </p:xfrm>
        <a:graphic>
          <a:graphicData uri="http://schemas.openxmlformats.org/drawingml/2006/table">
            <a:tbl>
              <a:tblPr firstRow="1" bandRow="1">
                <a:tableStyleId>{0505E3EF-67EA-436B-97B2-0124C06EBD24}</a:tableStyleId>
              </a:tblPr>
              <a:tblGrid>
                <a:gridCol w="1896533">
                  <a:extLst>
                    <a:ext uri="{9D8B030D-6E8A-4147-A177-3AD203B41FA5}">
                      <a16:colId xmlns:a16="http://schemas.microsoft.com/office/drawing/2014/main" val="3443210514"/>
                    </a:ext>
                  </a:extLst>
                </a:gridCol>
                <a:gridCol w="1964267">
                  <a:extLst>
                    <a:ext uri="{9D8B030D-6E8A-4147-A177-3AD203B41FA5}">
                      <a16:colId xmlns:a16="http://schemas.microsoft.com/office/drawing/2014/main" val="774927845"/>
                    </a:ext>
                  </a:extLst>
                </a:gridCol>
              </a:tblGrid>
              <a:tr h="406398">
                <a:tc>
                  <a:txBody>
                    <a:bodyPr/>
                    <a:lstStyle/>
                    <a:p>
                      <a:r>
                        <a:rPr lang="en-CA" dirty="0"/>
                        <a:t>Genre</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Type</a:t>
                      </a:r>
                      <a:r>
                        <a:rPr lang="en-CA" dirty="0"/>
                        <a:t>: </a:t>
                      </a:r>
                      <a:r>
                        <a:rPr lang="en-CA" b="0" dirty="0"/>
                        <a:t>Instructional </a:t>
                      </a:r>
                    </a:p>
                    <a:p>
                      <a:endParaRPr lang="en-CA" dirty="0"/>
                    </a:p>
                    <a:p>
                      <a:r>
                        <a:rPr lang="en-CA" b="1" dirty="0"/>
                        <a:t>Speaking Style</a:t>
                      </a:r>
                      <a:r>
                        <a:rPr lang="en-CA" dirty="0"/>
                        <a:t>:</a:t>
                      </a:r>
                    </a:p>
                    <a:p>
                      <a:r>
                        <a:rPr lang="en-CA" b="0" dirty="0"/>
                        <a:t>Clear and direct</a:t>
                      </a:r>
                    </a:p>
                    <a:p>
                      <a:endParaRPr lang="en-CA" dirty="0"/>
                    </a:p>
                    <a:p>
                      <a:r>
                        <a:rPr lang="en-CA" dirty="0"/>
                        <a:t>Expectations:</a:t>
                      </a:r>
                    </a:p>
                    <a:p>
                      <a:r>
                        <a:rPr lang="en-CA" b="0" dirty="0"/>
                        <a:t>To watch it and get guidance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Structure</a:t>
                      </a:r>
                      <a:r>
                        <a:rPr lang="en-CA" dirty="0"/>
                        <a:t>:</a:t>
                      </a:r>
                      <a:endParaRPr lang="en-CA" b="1" dirty="0"/>
                    </a:p>
                    <a:p>
                      <a:pPr marL="0" indent="0">
                        <a:buFontTx/>
                        <a:buNone/>
                      </a:pPr>
                      <a:r>
                        <a:rPr lang="en-CA" b="0" dirty="0"/>
                        <a:t>-What to listen for and ask for based on our needs, values and priorities</a:t>
                      </a:r>
                    </a:p>
                    <a:p>
                      <a:pPr marL="0" indent="0">
                        <a:buFontTx/>
                        <a:buNone/>
                      </a:pPr>
                      <a:r>
                        <a:rPr lang="en-CA" b="0" dirty="0"/>
                        <a:t>-What to observe</a:t>
                      </a:r>
                    </a:p>
                    <a:p>
                      <a:pPr marL="0" indent="0">
                        <a:buFontTx/>
                        <a:buNone/>
                      </a:pPr>
                      <a:r>
                        <a:rPr lang="en-CA" b="0" dirty="0"/>
                        <a:t>-Who? Do we want our child present? </a:t>
                      </a:r>
                    </a:p>
                    <a:p>
                      <a:pPr marL="0" indent="0">
                        <a:buFontTx/>
                        <a:buNone/>
                      </a:pPr>
                      <a:r>
                        <a:rPr lang="en-CA" b="0" dirty="0"/>
                        <a:t>-What our gut or feelings tell us</a:t>
                      </a:r>
                    </a:p>
                    <a:p>
                      <a:pPr marL="0" indent="0">
                        <a:buFontTx/>
                        <a:buNone/>
                      </a:pPr>
                      <a:r>
                        <a:rPr lang="en-CA" b="0" dirty="0"/>
                        <a:t>-What are they trying to convey?</a:t>
                      </a:r>
                    </a:p>
                    <a:p>
                      <a:endParaRPr lang="en-CA" b="1" dirty="0"/>
                    </a:p>
                  </a:txBody>
                  <a:tcPr/>
                </a:tc>
                <a:extLst>
                  <a:ext uri="{0D108BD9-81ED-4DB2-BD59-A6C34878D82A}">
                    <a16:rowId xmlns:a16="http://schemas.microsoft.com/office/drawing/2014/main" val="2972734479"/>
                  </a:ext>
                </a:extLst>
              </a:tr>
            </a:tbl>
          </a:graphicData>
        </a:graphic>
      </p:graphicFrame>
    </p:spTree>
    <p:extLst>
      <p:ext uri="{BB962C8B-B14F-4D97-AF65-F5344CB8AC3E}">
        <p14:creationId xmlns:p14="http://schemas.microsoft.com/office/powerpoint/2010/main" val="378133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E: One Stop Registration on Portal or with an “Educational Support” person</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2951838009"/>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158830604"/>
              </p:ext>
            </p:extLst>
          </p:nvPr>
        </p:nvGraphicFramePr>
        <p:xfrm>
          <a:off x="0" y="3048002"/>
          <a:ext cx="3708400" cy="5852160"/>
        </p:xfrm>
        <a:graphic>
          <a:graphicData uri="http://schemas.openxmlformats.org/drawingml/2006/table">
            <a:tbl>
              <a:tblPr firstRow="1" bandRow="1">
                <a:tableStyleId>{0505E3EF-67EA-436B-97B2-0124C06EBD24}</a:tableStyleId>
              </a:tblPr>
              <a:tblGrid>
                <a:gridCol w="1473200">
                  <a:extLst>
                    <a:ext uri="{9D8B030D-6E8A-4147-A177-3AD203B41FA5}">
                      <a16:colId xmlns:a16="http://schemas.microsoft.com/office/drawing/2014/main" val="3443210514"/>
                    </a:ext>
                  </a:extLst>
                </a:gridCol>
                <a:gridCol w="2235200">
                  <a:extLst>
                    <a:ext uri="{9D8B030D-6E8A-4147-A177-3AD203B41FA5}">
                      <a16:colId xmlns:a16="http://schemas.microsoft.com/office/drawing/2014/main" val="774927845"/>
                    </a:ext>
                  </a:extLst>
                </a:gridCol>
              </a:tblGrid>
              <a:tr h="406398">
                <a:tc>
                  <a:txBody>
                    <a:bodyPr/>
                    <a:lstStyle/>
                    <a:p>
                      <a:r>
                        <a:rPr lang="en-CA" dirty="0"/>
                        <a:t>Genre</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Type</a:t>
                      </a:r>
                      <a:r>
                        <a:rPr lang="en-CA" dirty="0"/>
                        <a:t>: </a:t>
                      </a:r>
                      <a:r>
                        <a:rPr lang="en-CA" b="0" dirty="0"/>
                        <a:t>Non-instructional</a:t>
                      </a:r>
                    </a:p>
                    <a:p>
                      <a:endParaRPr lang="en-CA" dirty="0"/>
                    </a:p>
                    <a:p>
                      <a:r>
                        <a:rPr lang="en-CA" b="1" dirty="0"/>
                        <a:t>Speaking Style</a:t>
                      </a:r>
                      <a:r>
                        <a:rPr lang="en-CA" dirty="0"/>
                        <a:t>:</a:t>
                      </a:r>
                    </a:p>
                    <a:p>
                      <a:r>
                        <a:rPr lang="en-CA" b="0" dirty="0"/>
                        <a:t>Practical, basic</a:t>
                      </a:r>
                    </a:p>
                    <a:p>
                      <a:endParaRPr lang="en-CA" dirty="0"/>
                    </a:p>
                    <a:p>
                      <a:r>
                        <a:rPr lang="en-CA" dirty="0"/>
                        <a:t>Expectations:</a:t>
                      </a:r>
                    </a:p>
                    <a:p>
                      <a:r>
                        <a:rPr lang="en-CA" b="0" dirty="0"/>
                        <a:t>-Load Documents</a:t>
                      </a:r>
                    </a:p>
                    <a:p>
                      <a:r>
                        <a:rPr lang="en-CA" b="0" dirty="0"/>
                        <a:t>-Fill-in forms</a:t>
                      </a:r>
                    </a:p>
                    <a:p>
                      <a:r>
                        <a:rPr lang="en-CA" b="0" dirty="0"/>
                        <a:t>-Schedule entrance exams/or interviews </a:t>
                      </a:r>
                    </a:p>
                    <a:p>
                      <a:r>
                        <a:rPr lang="en-CA" b="0" dirty="0"/>
                        <a:t>-registration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Structure</a:t>
                      </a:r>
                      <a:r>
                        <a:rPr lang="en-CA" dirty="0"/>
                        <a:t>:</a:t>
                      </a:r>
                      <a:endParaRPr lang="en-CA" b="1" dirty="0"/>
                    </a:p>
                    <a:p>
                      <a:pPr marL="0" indent="0">
                        <a:buFontTx/>
                        <a:buNone/>
                      </a:pPr>
                      <a:r>
                        <a:rPr lang="en-CA" b="0" dirty="0"/>
                        <a:t>-Chat for support</a:t>
                      </a:r>
                    </a:p>
                    <a:p>
                      <a:pPr lvl="0" algn="l" rtl="0">
                        <a:buFontTx/>
                        <a:buNone/>
                      </a:pPr>
                      <a:r>
                        <a:rPr lang="en-CA" sz="1800" b="0" noProof="0" dirty="0">
                          <a:latin typeface="Corbel" panose="020B0503020204020204" pitchFamily="34" charset="0"/>
                        </a:rPr>
                        <a:t>-Register for all desirable educational options in list</a:t>
                      </a:r>
                    </a:p>
                    <a:p>
                      <a:pPr lvl="0" algn="l" rtl="0">
                        <a:buFontTx/>
                        <a:buNone/>
                      </a:pPr>
                      <a:r>
                        <a:rPr lang="en-CA" sz="1800" b="0" noProof="0" dirty="0">
                          <a:latin typeface="Corbel" panose="020B0503020204020204" pitchFamily="34" charset="0"/>
                        </a:rPr>
                        <a:t>-Track Admission</a:t>
                      </a:r>
                    </a:p>
                    <a:p>
                      <a:pPr lvl="0" algn="l" rtl="0">
                        <a:buFontTx/>
                        <a:buNone/>
                      </a:pPr>
                      <a:r>
                        <a:rPr lang="en-CA" sz="1800" b="0" noProof="0" dirty="0">
                          <a:latin typeface="Corbel" panose="020B0503020204020204" pitchFamily="34" charset="0"/>
                        </a:rPr>
                        <a:t>-Cancel registration for schools</a:t>
                      </a:r>
                    </a:p>
                    <a:p>
                      <a:pPr lvl="0" algn="l" rtl="0">
                        <a:buFontTx/>
                        <a:buNone/>
                      </a:pPr>
                      <a:r>
                        <a:rPr lang="en-CA" sz="1800" b="0" noProof="0" dirty="0">
                          <a:latin typeface="Corbel" panose="020B0503020204020204" pitchFamily="34" charset="0"/>
                        </a:rPr>
                        <a:t>-Integrated with school portals so parent can choose bus service, daycare, lunch care, after school activities  </a:t>
                      </a:r>
                      <a:r>
                        <a:rPr lang="en-CA" sz="1800" b="0" noProof="0" dirty="0" err="1">
                          <a:latin typeface="Corbel" panose="020B0503020204020204" pitchFamily="34" charset="0"/>
                        </a:rPr>
                        <a:t>etc</a:t>
                      </a:r>
                      <a:r>
                        <a:rPr lang="en-CA" sz="1800" b="0" noProof="0" dirty="0">
                          <a:latin typeface="Corbel" panose="020B0503020204020204" pitchFamily="34" charset="0"/>
                        </a:rPr>
                        <a:t> at one spot </a:t>
                      </a:r>
                    </a:p>
                    <a:p>
                      <a:r>
                        <a:rPr lang="en-CA" b="0" dirty="0"/>
                        <a:t>-Submit Documents</a:t>
                      </a:r>
                    </a:p>
                    <a:p>
                      <a:r>
                        <a:rPr lang="en-CA" b="0" dirty="0"/>
                        <a:t>-Fill-in forms with autofill for redundant information</a:t>
                      </a:r>
                    </a:p>
                    <a:p>
                      <a:r>
                        <a:rPr lang="en-CA" b="0" dirty="0"/>
                        <a:t>-Schedule entrance exams/or interviews </a:t>
                      </a:r>
                    </a:p>
                  </a:txBody>
                  <a:tcPr/>
                </a:tc>
                <a:extLst>
                  <a:ext uri="{0D108BD9-81ED-4DB2-BD59-A6C34878D82A}">
                    <a16:rowId xmlns:a16="http://schemas.microsoft.com/office/drawing/2014/main" val="2972734479"/>
                  </a:ext>
                </a:extLst>
              </a:tr>
            </a:tbl>
          </a:graphicData>
        </a:graphic>
      </p:graphicFrame>
    </p:spTree>
    <p:extLst>
      <p:ext uri="{BB962C8B-B14F-4D97-AF65-F5344CB8AC3E}">
        <p14:creationId xmlns:p14="http://schemas.microsoft.com/office/powerpoint/2010/main" val="183035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F: Data Collection: questionnaires and compilation of records</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1084894827"/>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3324308906"/>
              </p:ext>
            </p:extLst>
          </p:nvPr>
        </p:nvGraphicFramePr>
        <p:xfrm>
          <a:off x="0" y="3048002"/>
          <a:ext cx="3708400" cy="4480560"/>
        </p:xfrm>
        <a:graphic>
          <a:graphicData uri="http://schemas.openxmlformats.org/drawingml/2006/table">
            <a:tbl>
              <a:tblPr firstRow="1" bandRow="1">
                <a:tableStyleId>{0505E3EF-67EA-436B-97B2-0124C06EBD24}</a:tableStyleId>
              </a:tblPr>
              <a:tblGrid>
                <a:gridCol w="1608667">
                  <a:extLst>
                    <a:ext uri="{9D8B030D-6E8A-4147-A177-3AD203B41FA5}">
                      <a16:colId xmlns:a16="http://schemas.microsoft.com/office/drawing/2014/main" val="3443210514"/>
                    </a:ext>
                  </a:extLst>
                </a:gridCol>
                <a:gridCol w="2099733">
                  <a:extLst>
                    <a:ext uri="{9D8B030D-6E8A-4147-A177-3AD203B41FA5}">
                      <a16:colId xmlns:a16="http://schemas.microsoft.com/office/drawing/2014/main" val="774927845"/>
                    </a:ext>
                  </a:extLst>
                </a:gridCol>
              </a:tblGrid>
              <a:tr h="406398">
                <a:tc>
                  <a:txBody>
                    <a:bodyPr/>
                    <a:lstStyle/>
                    <a:p>
                      <a:r>
                        <a:rPr lang="en-CA" dirty="0"/>
                        <a:t>Genre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Type</a:t>
                      </a:r>
                      <a:r>
                        <a:rPr lang="en-CA" dirty="0"/>
                        <a:t>: </a:t>
                      </a:r>
                      <a:r>
                        <a:rPr lang="en-CA" b="0" dirty="0"/>
                        <a:t>Non-instructional</a:t>
                      </a:r>
                    </a:p>
                    <a:p>
                      <a:endParaRPr lang="en-CA" dirty="0"/>
                    </a:p>
                    <a:p>
                      <a:r>
                        <a:rPr lang="en-CA" b="1" dirty="0"/>
                        <a:t>Speaking Style</a:t>
                      </a:r>
                      <a:r>
                        <a:rPr lang="en-CA" dirty="0"/>
                        <a:t>:</a:t>
                      </a:r>
                    </a:p>
                    <a:p>
                      <a:r>
                        <a:rPr lang="en-CA" b="0" dirty="0"/>
                        <a:t>Clear and direct</a:t>
                      </a:r>
                    </a:p>
                    <a:p>
                      <a:endParaRPr lang="en-CA" dirty="0"/>
                    </a:p>
                    <a:p>
                      <a:r>
                        <a:rPr lang="en-CA" dirty="0"/>
                        <a:t>Expectations:</a:t>
                      </a:r>
                    </a:p>
                    <a:p>
                      <a:r>
                        <a:rPr lang="en-CA" b="0" dirty="0"/>
                        <a:t>-Air complaints </a:t>
                      </a:r>
                    </a:p>
                    <a:p>
                      <a:r>
                        <a:rPr lang="en-CA" b="0" dirty="0"/>
                        <a:t>-Recognize what was good</a:t>
                      </a:r>
                    </a:p>
                    <a:p>
                      <a:r>
                        <a:rPr lang="en-CA" b="0" dirty="0"/>
                        <a:t>-Hopefully feedback has an impact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Structure</a:t>
                      </a:r>
                      <a:r>
                        <a:rPr lang="en-CA"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Demographics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Obstacles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How the program helped if they used</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Where the program failed</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Needs, priorities, values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How well-matched was the option?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Are they planning to move or why did they move the child?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General Comments</a:t>
                      </a:r>
                    </a:p>
                  </a:txBody>
                  <a:tcPr/>
                </a:tc>
                <a:extLst>
                  <a:ext uri="{0D108BD9-81ED-4DB2-BD59-A6C34878D82A}">
                    <a16:rowId xmlns:a16="http://schemas.microsoft.com/office/drawing/2014/main" val="2972734479"/>
                  </a:ext>
                </a:extLst>
              </a:tr>
            </a:tbl>
          </a:graphicData>
        </a:graphic>
      </p:graphicFrame>
    </p:spTree>
    <p:extLst>
      <p:ext uri="{BB962C8B-B14F-4D97-AF65-F5344CB8AC3E}">
        <p14:creationId xmlns:p14="http://schemas.microsoft.com/office/powerpoint/2010/main" val="309641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5475-C464-6B45-8204-DA864D831923}"/>
              </a:ext>
            </a:extLst>
          </p:cNvPr>
          <p:cNvSpPr>
            <a:spLocks noGrp="1"/>
          </p:cNvSpPr>
          <p:nvPr>
            <p:ph type="title"/>
          </p:nvPr>
        </p:nvSpPr>
        <p:spPr>
          <a:xfrm>
            <a:off x="838200" y="365126"/>
            <a:ext cx="10202333" cy="769408"/>
          </a:xfrm>
        </p:spPr>
        <p:txBody>
          <a:bodyPr>
            <a:normAutofit fontScale="90000"/>
          </a:bodyPr>
          <a:lstStyle/>
          <a:p>
            <a:pPr algn="ctr"/>
            <a:r>
              <a:rPr lang="en-CA" dirty="0">
                <a:latin typeface="Corbel" panose="020B0503020204020204" pitchFamily="34" charset="0"/>
              </a:rPr>
              <a:t>Intervention G: Collaboration and Communication between different governing bodies through meetings and an action plan</a:t>
            </a:r>
          </a:p>
        </p:txBody>
      </p:sp>
      <p:graphicFrame>
        <p:nvGraphicFramePr>
          <p:cNvPr id="4" name="Content Placeholder 3">
            <a:extLst>
              <a:ext uri="{FF2B5EF4-FFF2-40B4-BE49-F238E27FC236}">
                <a16:creationId xmlns:a16="http://schemas.microsoft.com/office/drawing/2014/main" id="{59E82AC0-F251-EC41-8964-4102E514F366}"/>
              </a:ext>
            </a:extLst>
          </p:cNvPr>
          <p:cNvGraphicFramePr>
            <a:graphicFrameLocks noGrp="1"/>
          </p:cNvGraphicFramePr>
          <p:nvPr>
            <p:ph idx="1"/>
            <p:extLst>
              <p:ext uri="{D42A27DB-BD31-4B8C-83A1-F6EECF244321}">
                <p14:modId xmlns:p14="http://schemas.microsoft.com/office/powerpoint/2010/main" val="2493125845"/>
              </p:ext>
            </p:extLst>
          </p:nvPr>
        </p:nvGraphicFramePr>
        <p:xfrm>
          <a:off x="-313268" y="1540934"/>
          <a:ext cx="12251267" cy="458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70C06C5F-985C-C949-A446-B1401586DF78}"/>
              </a:ext>
            </a:extLst>
          </p:cNvPr>
          <p:cNvGraphicFramePr>
            <a:graphicFrameLocks noGrp="1"/>
          </p:cNvGraphicFramePr>
          <p:nvPr>
            <p:extLst>
              <p:ext uri="{D42A27DB-BD31-4B8C-83A1-F6EECF244321}">
                <p14:modId xmlns:p14="http://schemas.microsoft.com/office/powerpoint/2010/main" val="11744080"/>
              </p:ext>
            </p:extLst>
          </p:nvPr>
        </p:nvGraphicFramePr>
        <p:xfrm>
          <a:off x="0" y="3048003"/>
          <a:ext cx="3708400" cy="4754880"/>
        </p:xfrm>
        <a:graphic>
          <a:graphicData uri="http://schemas.openxmlformats.org/drawingml/2006/table">
            <a:tbl>
              <a:tblPr firstRow="1" bandRow="1">
                <a:tableStyleId>{0505E3EF-67EA-436B-97B2-0124C06EBD24}</a:tableStyleId>
              </a:tblPr>
              <a:tblGrid>
                <a:gridCol w="1608667">
                  <a:extLst>
                    <a:ext uri="{9D8B030D-6E8A-4147-A177-3AD203B41FA5}">
                      <a16:colId xmlns:a16="http://schemas.microsoft.com/office/drawing/2014/main" val="3443210514"/>
                    </a:ext>
                  </a:extLst>
                </a:gridCol>
                <a:gridCol w="2099733">
                  <a:extLst>
                    <a:ext uri="{9D8B030D-6E8A-4147-A177-3AD203B41FA5}">
                      <a16:colId xmlns:a16="http://schemas.microsoft.com/office/drawing/2014/main" val="774927845"/>
                    </a:ext>
                  </a:extLst>
                </a:gridCol>
              </a:tblGrid>
              <a:tr h="4571998">
                <a:tc>
                  <a:txBody>
                    <a:bodyPr/>
                    <a:lstStyle/>
                    <a:p>
                      <a:r>
                        <a:rPr lang="en-CA" dirty="0"/>
                        <a:t>Genre</a:t>
                      </a:r>
                    </a:p>
                    <a:p>
                      <a:r>
                        <a:rPr lang="en-CA" b="1" dirty="0"/>
                        <a:t>Speaking Style</a:t>
                      </a:r>
                      <a:r>
                        <a:rPr lang="en-CA" dirty="0"/>
                        <a:t>:</a:t>
                      </a:r>
                    </a:p>
                    <a:p>
                      <a:r>
                        <a:rPr lang="en-CA" b="0" dirty="0"/>
                        <a:t>Conversational and presenting of numbers </a:t>
                      </a:r>
                    </a:p>
                    <a:p>
                      <a:endParaRPr lang="en-CA" dirty="0"/>
                    </a:p>
                    <a:p>
                      <a:r>
                        <a:rPr lang="en-CA" dirty="0"/>
                        <a:t>Expectations:</a:t>
                      </a:r>
                    </a:p>
                    <a:p>
                      <a:r>
                        <a:rPr lang="en-CA" b="0" dirty="0"/>
                        <a:t>-Present needs, goals and observations</a:t>
                      </a:r>
                    </a:p>
                    <a:p>
                      <a:r>
                        <a:rPr lang="en-CA" b="0" dirty="0"/>
                        <a:t>-Settle on some common ground for improvement </a:t>
                      </a:r>
                    </a:p>
                    <a:p>
                      <a:r>
                        <a:rPr lang="en-CA" b="0" dirty="0"/>
                        <a:t>-long-term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Structure</a:t>
                      </a:r>
                      <a:r>
                        <a:rPr lang="en-CA"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-Annual, quarterly or bi-annual meetings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-One annual action plan</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t>Several smaller meeting with boards and service centres to get their input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Type</a:t>
                      </a:r>
                      <a:r>
                        <a:rPr lang="en-CA" dirty="0"/>
                        <a:t>: </a:t>
                      </a:r>
                      <a:r>
                        <a:rPr lang="en-CA" b="0" dirty="0"/>
                        <a:t>Non-instructional</a:t>
                      </a:r>
                    </a:p>
                  </a:txBody>
                  <a:tcPr/>
                </a:tc>
                <a:extLst>
                  <a:ext uri="{0D108BD9-81ED-4DB2-BD59-A6C34878D82A}">
                    <a16:rowId xmlns:a16="http://schemas.microsoft.com/office/drawing/2014/main" val="2972734479"/>
                  </a:ext>
                </a:extLst>
              </a:tr>
            </a:tbl>
          </a:graphicData>
        </a:graphic>
      </p:graphicFrame>
    </p:spTree>
    <p:extLst>
      <p:ext uri="{BB962C8B-B14F-4D97-AF65-F5344CB8AC3E}">
        <p14:creationId xmlns:p14="http://schemas.microsoft.com/office/powerpoint/2010/main" val="1570315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688</TotalTime>
  <Words>1857</Words>
  <Application>Microsoft Macintosh PowerPoint</Application>
  <PresentationFormat>Widescreen</PresentationFormat>
  <Paragraphs>307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Corbel</vt:lpstr>
      <vt:lpstr>Office Theme</vt:lpstr>
      <vt:lpstr>High Level Design</vt:lpstr>
      <vt:lpstr>Roadmap to reducing parent insatisfaction with educational options by 50% over 3 years</vt:lpstr>
      <vt:lpstr>Intervention A: Guide to Education in Montreal</vt:lpstr>
      <vt:lpstr>Intervention B: Worksheet about family’s values, needs and priorities</vt:lpstr>
      <vt:lpstr>Intervention C: Central Portal and creation of an Educational Support Office </vt:lpstr>
      <vt:lpstr>Intervention D: Video Giving Guidance for Open Houses and Information Sessions- Virtual and in-person</vt:lpstr>
      <vt:lpstr>Intervention E: One Stop Registration on Portal or with an “Educational Support” person</vt:lpstr>
      <vt:lpstr>Intervention F: Data Collection: questionnaires and compilation of records</vt:lpstr>
      <vt:lpstr>Intervention G: Collaboration and Communication between different governing bodies through meetings and an action plan</vt:lpstr>
      <vt:lpstr>References</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dc:title>
  <dc:creator>Melissa Simard</dc:creator>
  <cp:lastModifiedBy>Melissa Simard</cp:lastModifiedBy>
  <cp:revision>38</cp:revision>
  <dcterms:created xsi:type="dcterms:W3CDTF">2021-03-22T16:28:15Z</dcterms:created>
  <dcterms:modified xsi:type="dcterms:W3CDTF">2021-03-23T03:56:18Z</dcterms:modified>
</cp:coreProperties>
</file>